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431" r:id="rId3"/>
    <p:sldId id="433" r:id="rId4"/>
    <p:sldId id="272" r:id="rId5"/>
    <p:sldId id="302" r:id="rId6"/>
    <p:sldId id="303" r:id="rId7"/>
    <p:sldId id="304" r:id="rId8"/>
    <p:sldId id="389" r:id="rId9"/>
    <p:sldId id="266" r:id="rId10"/>
    <p:sldId id="517" r:id="rId11"/>
    <p:sldId id="464" r:id="rId12"/>
    <p:sldId id="462" r:id="rId13"/>
    <p:sldId id="463" r:id="rId14"/>
    <p:sldId id="529" r:id="rId15"/>
    <p:sldId id="579" r:id="rId16"/>
    <p:sldId id="580" r:id="rId17"/>
    <p:sldId id="582" r:id="rId18"/>
    <p:sldId id="585" r:id="rId19"/>
    <p:sldId id="518" r:id="rId20"/>
    <p:sldId id="361" r:id="rId21"/>
    <p:sldId id="363" r:id="rId22"/>
    <p:sldId id="514" r:id="rId23"/>
    <p:sldId id="513" r:id="rId24"/>
    <p:sldId id="587" r:id="rId25"/>
    <p:sldId id="588" r:id="rId26"/>
    <p:sldId id="589" r:id="rId27"/>
    <p:sldId id="590" r:id="rId28"/>
    <p:sldId id="591" r:id="rId29"/>
    <p:sldId id="592" r:id="rId30"/>
    <p:sldId id="593" r:id="rId31"/>
    <p:sldId id="594" r:id="rId32"/>
    <p:sldId id="595" r:id="rId33"/>
    <p:sldId id="586" r:id="rId34"/>
    <p:sldId id="596" r:id="rId35"/>
    <p:sldId id="597" r:id="rId36"/>
    <p:sldId id="568" r:id="rId37"/>
    <p:sldId id="598" r:id="rId38"/>
    <p:sldId id="599" r:id="rId39"/>
    <p:sldId id="516" r:id="rId40"/>
    <p:sldId id="569" r:id="rId41"/>
    <p:sldId id="600" r:id="rId42"/>
    <p:sldId id="601" r:id="rId43"/>
    <p:sldId id="602" r:id="rId44"/>
    <p:sldId id="578" r:id="rId45"/>
    <p:sldId id="577" r:id="rId46"/>
    <p:sldId id="603" r:id="rId47"/>
    <p:sldId id="604" r:id="rId48"/>
    <p:sldId id="605" r:id="rId49"/>
    <p:sldId id="606" r:id="rId50"/>
    <p:sldId id="607" r:id="rId51"/>
    <p:sldId id="608" r:id="rId52"/>
    <p:sldId id="452" r:id="rId53"/>
    <p:sldId id="453" r:id="rId54"/>
    <p:sldId id="562" r:id="rId55"/>
    <p:sldId id="564" r:id="rId56"/>
    <p:sldId id="519" r:id="rId57"/>
    <p:sldId id="521" r:id="rId58"/>
    <p:sldId id="522" r:id="rId59"/>
    <p:sldId id="565" r:id="rId60"/>
    <p:sldId id="520"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6" autoAdjust="0"/>
    <p:restoredTop sz="94342" autoAdjust="0"/>
  </p:normalViewPr>
  <p:slideViewPr>
    <p:cSldViewPr>
      <p:cViewPr varScale="1">
        <p:scale>
          <a:sx n="73" d="100"/>
          <a:sy n="73" d="100"/>
        </p:scale>
        <p:origin x="1080" y="36"/>
      </p:cViewPr>
      <p:guideLst>
        <p:guide orient="horz" pos="2160"/>
        <p:guide pos="2880"/>
      </p:guideLst>
    </p:cSldViewPr>
  </p:slideViewPr>
  <p:outlineViewPr>
    <p:cViewPr>
      <p:scale>
        <a:sx n="33" d="100"/>
        <a:sy n="33" d="100"/>
      </p:scale>
      <p:origin x="0" y="-97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4A34F1-D8EF-454F-80DB-98C73206C291}" type="datetimeFigureOut">
              <a:rPr lang="en-US" smtClean="0"/>
              <a:pPr/>
              <a:t>7/7/2018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557DC9-8E5A-4BF9-A29A-338FF3FC9769}" type="slidenum">
              <a:rPr lang="en-US" smtClean="0"/>
              <a:pPr/>
              <a:t>‹#›</a:t>
            </a:fld>
            <a:endParaRPr lang="en-US"/>
          </a:p>
        </p:txBody>
      </p:sp>
    </p:spTree>
    <p:extLst>
      <p:ext uri="{BB962C8B-B14F-4D97-AF65-F5344CB8AC3E}">
        <p14:creationId xmlns:p14="http://schemas.microsoft.com/office/powerpoint/2010/main" val="201811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1</a:t>
            </a:fld>
            <a:endParaRPr lang="en-US"/>
          </a:p>
        </p:txBody>
      </p:sp>
    </p:spTree>
    <p:extLst>
      <p:ext uri="{BB962C8B-B14F-4D97-AF65-F5344CB8AC3E}">
        <p14:creationId xmlns:p14="http://schemas.microsoft.com/office/powerpoint/2010/main" val="238434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19</a:t>
            </a:fld>
            <a:endParaRPr lang="en-US"/>
          </a:p>
        </p:txBody>
      </p:sp>
    </p:spTree>
    <p:extLst>
      <p:ext uri="{BB962C8B-B14F-4D97-AF65-F5344CB8AC3E}">
        <p14:creationId xmlns:p14="http://schemas.microsoft.com/office/powerpoint/2010/main" val="54392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20</a:t>
            </a:fld>
            <a:endParaRPr lang="en-US"/>
          </a:p>
        </p:txBody>
      </p:sp>
    </p:spTree>
    <p:extLst>
      <p:ext uri="{BB962C8B-B14F-4D97-AF65-F5344CB8AC3E}">
        <p14:creationId xmlns:p14="http://schemas.microsoft.com/office/powerpoint/2010/main" val="2983765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24</a:t>
            </a:fld>
            <a:endParaRPr lang="en-US"/>
          </a:p>
        </p:txBody>
      </p:sp>
    </p:spTree>
    <p:extLst>
      <p:ext uri="{BB962C8B-B14F-4D97-AF65-F5344CB8AC3E}">
        <p14:creationId xmlns:p14="http://schemas.microsoft.com/office/powerpoint/2010/main" val="942112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25</a:t>
            </a:fld>
            <a:endParaRPr lang="en-US"/>
          </a:p>
        </p:txBody>
      </p:sp>
    </p:spTree>
    <p:extLst>
      <p:ext uri="{BB962C8B-B14F-4D97-AF65-F5344CB8AC3E}">
        <p14:creationId xmlns:p14="http://schemas.microsoft.com/office/powerpoint/2010/main" val="2540393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26</a:t>
            </a:fld>
            <a:endParaRPr lang="en-US"/>
          </a:p>
        </p:txBody>
      </p:sp>
    </p:spTree>
    <p:extLst>
      <p:ext uri="{BB962C8B-B14F-4D97-AF65-F5344CB8AC3E}">
        <p14:creationId xmlns:p14="http://schemas.microsoft.com/office/powerpoint/2010/main" val="274566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27</a:t>
            </a:fld>
            <a:endParaRPr lang="en-US"/>
          </a:p>
        </p:txBody>
      </p:sp>
    </p:spTree>
    <p:extLst>
      <p:ext uri="{BB962C8B-B14F-4D97-AF65-F5344CB8AC3E}">
        <p14:creationId xmlns:p14="http://schemas.microsoft.com/office/powerpoint/2010/main" val="2944233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28</a:t>
            </a:fld>
            <a:endParaRPr lang="en-US"/>
          </a:p>
        </p:txBody>
      </p:sp>
    </p:spTree>
    <p:extLst>
      <p:ext uri="{BB962C8B-B14F-4D97-AF65-F5344CB8AC3E}">
        <p14:creationId xmlns:p14="http://schemas.microsoft.com/office/powerpoint/2010/main" val="1545814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29</a:t>
            </a:fld>
            <a:endParaRPr lang="en-US"/>
          </a:p>
        </p:txBody>
      </p:sp>
    </p:spTree>
    <p:extLst>
      <p:ext uri="{BB962C8B-B14F-4D97-AF65-F5344CB8AC3E}">
        <p14:creationId xmlns:p14="http://schemas.microsoft.com/office/powerpoint/2010/main" val="1240675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30</a:t>
            </a:fld>
            <a:endParaRPr lang="en-US"/>
          </a:p>
        </p:txBody>
      </p:sp>
    </p:spTree>
    <p:extLst>
      <p:ext uri="{BB962C8B-B14F-4D97-AF65-F5344CB8AC3E}">
        <p14:creationId xmlns:p14="http://schemas.microsoft.com/office/powerpoint/2010/main" val="3887118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31</a:t>
            </a:fld>
            <a:endParaRPr lang="en-US"/>
          </a:p>
        </p:txBody>
      </p:sp>
    </p:spTree>
    <p:extLst>
      <p:ext uri="{BB962C8B-B14F-4D97-AF65-F5344CB8AC3E}">
        <p14:creationId xmlns:p14="http://schemas.microsoft.com/office/powerpoint/2010/main" val="119858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 is a language</a:t>
            </a:r>
            <a:r>
              <a:rPr lang="en-US" baseline="0" dirty="0"/>
              <a:t> design framework and suite of tools.</a:t>
            </a:r>
          </a:p>
          <a:p>
            <a:r>
              <a:rPr lang="en-US" baseline="0" dirty="0"/>
              <a:t>Its vision is to allow and encourage the language designers to formally define their languages once and for all, using an intuitive and attractive notation, and then obtain essentially for free implementations as well as analysis tools for the defined languages.</a:t>
            </a:r>
          </a:p>
          <a:p>
            <a:r>
              <a:rPr lang="en-US" baseline="0" dirty="0"/>
              <a:t>This is a long-standing dream of the programming language community.</a:t>
            </a:r>
          </a:p>
          <a:p>
            <a:r>
              <a:rPr lang="en-US" baseline="0" dirty="0"/>
              <a:t>Our objective in the K project is to develop the foundations, techniques, and tools to make this dream a reality.</a:t>
            </a:r>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2</a:t>
            </a:fld>
            <a:endParaRPr lang="en-US"/>
          </a:p>
        </p:txBody>
      </p:sp>
    </p:spTree>
    <p:extLst>
      <p:ext uri="{BB962C8B-B14F-4D97-AF65-F5344CB8AC3E}">
        <p14:creationId xmlns:p14="http://schemas.microsoft.com/office/powerpoint/2010/main" val="3198617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35</a:t>
            </a:fld>
            <a:endParaRPr lang="en-US"/>
          </a:p>
        </p:txBody>
      </p:sp>
    </p:spTree>
    <p:extLst>
      <p:ext uri="{BB962C8B-B14F-4D97-AF65-F5344CB8AC3E}">
        <p14:creationId xmlns:p14="http://schemas.microsoft.com/office/powerpoint/2010/main" val="1122870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47</a:t>
            </a:fld>
            <a:endParaRPr lang="en-US"/>
          </a:p>
        </p:txBody>
      </p:sp>
    </p:spTree>
    <p:extLst>
      <p:ext uri="{BB962C8B-B14F-4D97-AF65-F5344CB8AC3E}">
        <p14:creationId xmlns:p14="http://schemas.microsoft.com/office/powerpoint/2010/main" val="3932044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48</a:t>
            </a:fld>
            <a:endParaRPr lang="en-US"/>
          </a:p>
        </p:txBody>
      </p:sp>
    </p:spTree>
    <p:extLst>
      <p:ext uri="{BB962C8B-B14F-4D97-AF65-F5344CB8AC3E}">
        <p14:creationId xmlns:p14="http://schemas.microsoft.com/office/powerpoint/2010/main" val="1871674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50</a:t>
            </a:fld>
            <a:endParaRPr lang="en-US"/>
          </a:p>
        </p:txBody>
      </p:sp>
    </p:spTree>
    <p:extLst>
      <p:ext uri="{BB962C8B-B14F-4D97-AF65-F5344CB8AC3E}">
        <p14:creationId xmlns:p14="http://schemas.microsoft.com/office/powerpoint/2010/main" val="598584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51</a:t>
            </a:fld>
            <a:endParaRPr lang="en-US"/>
          </a:p>
        </p:txBody>
      </p:sp>
    </p:spTree>
    <p:extLst>
      <p:ext uri="{BB962C8B-B14F-4D97-AF65-F5344CB8AC3E}">
        <p14:creationId xmlns:p14="http://schemas.microsoft.com/office/powerpoint/2010/main" val="2936514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55</a:t>
            </a:fld>
            <a:endParaRPr lang="en-US"/>
          </a:p>
        </p:txBody>
      </p:sp>
    </p:spTree>
    <p:extLst>
      <p:ext uri="{BB962C8B-B14F-4D97-AF65-F5344CB8AC3E}">
        <p14:creationId xmlns:p14="http://schemas.microsoft.com/office/powerpoint/2010/main" val="2870304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56</a:t>
            </a:fld>
            <a:endParaRPr lang="en-US"/>
          </a:p>
        </p:txBody>
      </p:sp>
    </p:spTree>
    <p:extLst>
      <p:ext uri="{BB962C8B-B14F-4D97-AF65-F5344CB8AC3E}">
        <p14:creationId xmlns:p14="http://schemas.microsoft.com/office/powerpoint/2010/main" val="1726516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3159E-898C-EB4A-A738-04C71721EB8C}" type="slidenum">
              <a:rPr lang="en-US" smtClean="0"/>
              <a:t>57</a:t>
            </a:fld>
            <a:endParaRPr lang="en-US"/>
          </a:p>
        </p:txBody>
      </p:sp>
    </p:spTree>
    <p:extLst>
      <p:ext uri="{BB962C8B-B14F-4D97-AF65-F5344CB8AC3E}">
        <p14:creationId xmlns:p14="http://schemas.microsoft.com/office/powerpoint/2010/main" val="1790688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A03159E-898C-EB4A-A738-04C71721EB8C}" type="slidenum">
              <a:rPr lang="en-US" smtClean="0"/>
              <a:t>58</a:t>
            </a:fld>
            <a:endParaRPr lang="en-US"/>
          </a:p>
        </p:txBody>
      </p:sp>
    </p:spTree>
    <p:extLst>
      <p:ext uri="{BB962C8B-B14F-4D97-AF65-F5344CB8AC3E}">
        <p14:creationId xmlns:p14="http://schemas.microsoft.com/office/powerpoint/2010/main" val="3181616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59</a:t>
            </a:fld>
            <a:endParaRPr lang="en-US"/>
          </a:p>
        </p:txBody>
      </p:sp>
    </p:spTree>
    <p:extLst>
      <p:ext uri="{BB962C8B-B14F-4D97-AF65-F5344CB8AC3E}">
        <p14:creationId xmlns:p14="http://schemas.microsoft.com/office/powerpoint/2010/main" val="293849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complete definition of a fragment of C, called </a:t>
            </a:r>
            <a:r>
              <a:rPr lang="en-US" baseline="0" dirty="0" err="1"/>
              <a:t>KernelC</a:t>
            </a:r>
            <a:r>
              <a:rPr lang="en-US" baseline="0" dirty="0"/>
              <a:t>, as generated by the K tool.</a:t>
            </a:r>
          </a:p>
          <a:p>
            <a:r>
              <a:rPr lang="en-US" baseline="0" dirty="0"/>
              <a:t>The left column defines its formal syntax and the other two its formal semantics.</a:t>
            </a:r>
          </a:p>
          <a:p>
            <a:r>
              <a:rPr lang="en-US" baseline="0" dirty="0"/>
              <a:t>I will next zoom through this definition and highlight some of the K tool’s features.</a:t>
            </a:r>
          </a:p>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4</a:t>
            </a:fld>
            <a:endParaRPr lang="en-US"/>
          </a:p>
        </p:txBody>
      </p:sp>
    </p:spTree>
    <p:extLst>
      <p:ext uri="{BB962C8B-B14F-4D97-AF65-F5344CB8AC3E}">
        <p14:creationId xmlns:p14="http://schemas.microsoft.com/office/powerpoint/2010/main" val="1219391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60</a:t>
            </a:fld>
            <a:endParaRPr lang="en-US"/>
          </a:p>
        </p:txBody>
      </p:sp>
    </p:spTree>
    <p:extLst>
      <p:ext uri="{BB962C8B-B14F-4D97-AF65-F5344CB8AC3E}">
        <p14:creationId xmlns:p14="http://schemas.microsoft.com/office/powerpoint/2010/main" val="384862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Syntax is</a:t>
            </a:r>
            <a:r>
              <a:rPr lang="en-US" baseline="0" dirty="0"/>
              <a:t> declared using the conventional BNF notation, annotated with K attributes (in blue).</a:t>
            </a:r>
          </a:p>
          <a:p>
            <a:r>
              <a:rPr lang="en-US" baseline="0" dirty="0"/>
              <a:t>For example, assignment is an expression construct taking two expression arguments (the left one can be a variable x, a pointer *x, etc.; we only discuss the former case here).</a:t>
            </a:r>
          </a:p>
          <a:p>
            <a:r>
              <a:rPr lang="en-US" baseline="0" dirty="0"/>
              <a:t>The “strict(2)” annotation states that assignment is strict in the second argument, that is, that argument needs to be evaluated first.</a:t>
            </a:r>
          </a:p>
          <a:p>
            <a:r>
              <a:rPr lang="en-US" baseline="0" dirty="0"/>
              <a:t>The semantic rule of assignment, which we discuss shortly, then can assume that the second argument is already a value.</a:t>
            </a:r>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5</a:t>
            </a:fld>
            <a:endParaRPr lang="en-US"/>
          </a:p>
        </p:txBody>
      </p:sp>
    </p:spTree>
    <p:extLst>
      <p:ext uri="{BB962C8B-B14F-4D97-AF65-F5344CB8AC3E}">
        <p14:creationId xmlns:p14="http://schemas.microsoft.com/office/powerpoint/2010/main" val="2014264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US" baseline="0" dirty="0"/>
              <a:t> makes heavy use of configurations, which in the tool can be defined and initialized in a user friendly and colorful way.</a:t>
            </a:r>
          </a:p>
          <a:p>
            <a:r>
              <a:rPr lang="en-US" baseline="0" dirty="0"/>
              <a:t>A configuration can be regarded as a snapshot of the program execution: it includes the remaining program, together with all the necessary semantic information to execute it.</a:t>
            </a:r>
          </a:p>
          <a:p>
            <a:r>
              <a:rPr lang="en-US" baseline="0" dirty="0"/>
              <a:t>K configurations are organized as nested cell structures, whose leaves hold basic data organized in lists, maps, sets, etc.</a:t>
            </a:r>
          </a:p>
          <a:p>
            <a:r>
              <a:rPr lang="en-US" baseline="0" dirty="0"/>
              <a:t>Cells can be referred to by their name; their order is irrelevant.</a:t>
            </a:r>
          </a:p>
          <a:p>
            <a:r>
              <a:rPr lang="en-US" baseline="0" dirty="0"/>
              <a:t>In </a:t>
            </a:r>
            <a:r>
              <a:rPr lang="en-US" baseline="0" dirty="0" err="1"/>
              <a:t>KernelC</a:t>
            </a:r>
            <a:r>
              <a:rPr lang="en-US" baseline="0" dirty="0"/>
              <a:t>, the k cell holds the remaining code, funs the set of functions, </a:t>
            </a:r>
            <a:r>
              <a:rPr lang="en-US" baseline="0" dirty="0" err="1"/>
              <a:t>env</a:t>
            </a:r>
            <a:r>
              <a:rPr lang="en-US" baseline="0" dirty="0"/>
              <a:t> the current environment, </a:t>
            </a:r>
            <a:r>
              <a:rPr lang="en-US" baseline="0" dirty="0" err="1"/>
              <a:t>mem</a:t>
            </a:r>
            <a:r>
              <a:rPr lang="en-US" baseline="0" dirty="0"/>
              <a:t> the current heap, </a:t>
            </a:r>
            <a:r>
              <a:rPr lang="en-US" baseline="0" dirty="0" err="1"/>
              <a:t>fstack</a:t>
            </a:r>
            <a:r>
              <a:rPr lang="en-US" baseline="0" dirty="0"/>
              <a:t> the current function stack, in and out the current input/output buffers, </a:t>
            </a:r>
            <a:r>
              <a:rPr lang="en-US" baseline="0" dirty="0" err="1"/>
              <a:t>ptr</a:t>
            </a:r>
            <a:r>
              <a:rPr lang="en-US" baseline="0" dirty="0"/>
              <a:t> the current </a:t>
            </a:r>
            <a:r>
              <a:rPr lang="en-US" baseline="0" dirty="0" err="1"/>
              <a:t>malloc</a:t>
            </a:r>
            <a:r>
              <a:rPr lang="en-US" baseline="0" dirty="0"/>
              <a:t>/free pointer map, and so on.</a:t>
            </a:r>
          </a:p>
          <a:p>
            <a:endParaRPr lang="en-US" baseline="0"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6</a:t>
            </a:fld>
            <a:endParaRPr lang="en-US"/>
          </a:p>
        </p:txBody>
      </p:sp>
    </p:spTree>
    <p:extLst>
      <p:ext uri="{BB962C8B-B14F-4D97-AF65-F5344CB8AC3E}">
        <p14:creationId xmlns:p14="http://schemas.microsoft.com/office/powerpoint/2010/main" val="3324577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syntax and configuration are defined, we can start adding semantic rules.</a:t>
            </a:r>
          </a:p>
          <a:p>
            <a:r>
              <a:rPr lang="en-US" dirty="0"/>
              <a:t>K rules are contextual: they mention a configuration context in which they apply, together</a:t>
            </a:r>
            <a:r>
              <a:rPr lang="en-US" baseline="0" dirty="0"/>
              <a:t> with local changes they make to that context.</a:t>
            </a:r>
          </a:p>
          <a:p>
            <a:r>
              <a:rPr lang="en-US" baseline="0" dirty="0"/>
              <a:t>To enhance the modularity of your language definition, you typically aim at only mentioning the absolutely necessary context in your rules; the remaining details are filled in automatically by the tool.</a:t>
            </a:r>
          </a:p>
          <a:p>
            <a:r>
              <a:rPr lang="en-US" baseline="0" dirty="0"/>
              <a:t>For example, here is the K rule for assignment, both in graphical and in ASCII formats; we only discuss the graphical notation here.</a:t>
            </a:r>
          </a:p>
          <a:p>
            <a:r>
              <a:rPr lang="en-US" baseline="0" dirty="0"/>
              <a:t>Recall that assignment was strict(2), so we can assume that its second argument is a value, say V.</a:t>
            </a:r>
          </a:p>
          <a:p>
            <a:r>
              <a:rPr lang="en-US" dirty="0"/>
              <a:t>The context of this rule involves two cells, the k cell which holds the current</a:t>
            </a:r>
            <a:r>
              <a:rPr lang="en-US" baseline="0" dirty="0"/>
              <a:t> code and the </a:t>
            </a:r>
            <a:r>
              <a:rPr lang="en-US" baseline="0" dirty="0" err="1"/>
              <a:t>env</a:t>
            </a:r>
            <a:r>
              <a:rPr lang="en-US" baseline="0" dirty="0"/>
              <a:t> cell which holds the current environment.</a:t>
            </a:r>
          </a:p>
          <a:p>
            <a:r>
              <a:rPr lang="en-US" baseline="0" dirty="0"/>
              <a:t>Moreover, from each cell, we only need certain pieces of information: from the k cell we only need the first task, which is the assignment X=V, and from the </a:t>
            </a:r>
            <a:r>
              <a:rPr lang="en-US" baseline="0" dirty="0" err="1"/>
              <a:t>env</a:t>
            </a:r>
            <a:r>
              <a:rPr lang="en-US" baseline="0" dirty="0"/>
              <a:t> cell we only need the binding X |-&gt; _.  The underscore stands for an anonymous variable, the intuition here being that that value is discarded anyway, so there is no need to bother naming it.</a:t>
            </a:r>
          </a:p>
          <a:p>
            <a:r>
              <a:rPr lang="en-US" baseline="0" dirty="0"/>
              <a:t>The unnecessary parts of the cells, which we call frames, are metaphorically “torn away” and ignored, as suggested by the tears.</a:t>
            </a:r>
          </a:p>
          <a:p>
            <a:r>
              <a:rPr lang="en-US" baseline="0" dirty="0"/>
              <a:t>Then, once the local context is established, we identify the parts of the context which need to change, underlying them, and then provide the changes under the lines.</a:t>
            </a:r>
          </a:p>
          <a:p>
            <a:r>
              <a:rPr lang="en-US" baseline="0" dirty="0"/>
              <a:t>In our case, we rewrite both the assignment expression and the value of X in the environment to the assigned value V.</a:t>
            </a:r>
          </a:p>
          <a:p>
            <a:r>
              <a:rPr lang="en-US" baseline="0" dirty="0"/>
              <a:t>Everything else stays unchanged.</a:t>
            </a:r>
          </a:p>
          <a:p>
            <a:r>
              <a:rPr lang="en-US" baseline="0" dirty="0"/>
              <a:t>The concurrent semantics of K regards each rule as a transaction: all changes in a rule happen concurrently; moreover, rules themselves apply concurrently, provided their changes do not overlap.</a:t>
            </a:r>
          </a:p>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7</a:t>
            </a:fld>
            <a:endParaRPr lang="en-US"/>
          </a:p>
        </p:txBody>
      </p:sp>
    </p:spTree>
    <p:extLst>
      <p:ext uri="{BB962C8B-B14F-4D97-AF65-F5344CB8AC3E}">
        <p14:creationId xmlns:p14="http://schemas.microsoft.com/office/powerpoint/2010/main" val="91111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 scales!</a:t>
            </a:r>
          </a:p>
          <a:p>
            <a:r>
              <a:rPr lang="en-US" dirty="0"/>
              <a:t>Besides a series of smaller</a:t>
            </a:r>
            <a:r>
              <a:rPr lang="en-US" baseline="0" dirty="0"/>
              <a:t> and paradigmatic languages that are used for teaching purposes, there are several large and real languages that have been given semantics in K, such as:</a:t>
            </a:r>
          </a:p>
          <a:p>
            <a:r>
              <a:rPr lang="en-US" baseline="0" dirty="0"/>
              <a:t>Java has been defined by </a:t>
            </a:r>
            <a:r>
              <a:rPr lang="en-US" baseline="0" dirty="0" err="1"/>
              <a:t>Bogdanas</a:t>
            </a:r>
            <a:r>
              <a:rPr lang="en-US" baseline="0" dirty="0"/>
              <a:t>;</a:t>
            </a:r>
          </a:p>
          <a:p>
            <a:r>
              <a:rPr lang="en-US" dirty="0" err="1"/>
              <a:t>Javascript</a:t>
            </a:r>
            <a:r>
              <a:rPr lang="en-US" dirty="0"/>
              <a:t> by Park and </a:t>
            </a:r>
            <a:r>
              <a:rPr lang="en-US" dirty="0" err="1"/>
              <a:t>Stefanescu</a:t>
            </a:r>
            <a:r>
              <a:rPr lang="en-US" baseline="0" dirty="0"/>
              <a:t>;</a:t>
            </a:r>
          </a:p>
          <a:p>
            <a:r>
              <a:rPr lang="en-US" baseline="0" dirty="0"/>
              <a:t>C by Ellison </a:t>
            </a:r>
            <a:r>
              <a:rPr lang="en-US" baseline="0" dirty="0" err="1"/>
              <a:t>etal</a:t>
            </a:r>
            <a:r>
              <a:rPr lang="en-US" baseline="0" dirty="0"/>
              <a:t>;</a:t>
            </a:r>
          </a:p>
          <a:p>
            <a:r>
              <a:rPr lang="en-US" baseline="0" dirty="0"/>
              <a:t>just to mention a few.</a:t>
            </a:r>
          </a:p>
          <a:p>
            <a:r>
              <a:rPr lang="en-US" baseline="0" dirty="0"/>
              <a:t>Many other large K semantics are under development.</a:t>
            </a:r>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8</a:t>
            </a:fld>
            <a:endParaRPr lang="en-US"/>
          </a:p>
        </p:txBody>
      </p:sp>
    </p:spTree>
    <p:extLst>
      <p:ext uri="{BB962C8B-B14F-4D97-AF65-F5344CB8AC3E}">
        <p14:creationId xmlns:p14="http://schemas.microsoft.com/office/powerpoint/2010/main" val="3392520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an</a:t>
            </a:r>
            <a:r>
              <a:rPr lang="en-US" baseline="0" dirty="0"/>
              <a:t> idea what it takes to define a large language, here is, for example, the configuration of C.</a:t>
            </a:r>
          </a:p>
          <a:p>
            <a:r>
              <a:rPr lang="en-US" baseline="0" dirty="0"/>
              <a:t>It has more than 70 cells!</a:t>
            </a:r>
          </a:p>
          <a:p>
            <a:r>
              <a:rPr lang="en-US" baseline="0" dirty="0"/>
              <a:t>The heap, which is the subject of so many debates in program verification, is just one of them.</a:t>
            </a:r>
          </a:p>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9</a:t>
            </a:fld>
            <a:endParaRPr lang="en-US"/>
          </a:p>
        </p:txBody>
      </p:sp>
    </p:spTree>
    <p:extLst>
      <p:ext uri="{BB962C8B-B14F-4D97-AF65-F5344CB8AC3E}">
        <p14:creationId xmlns:p14="http://schemas.microsoft.com/office/powerpoint/2010/main" val="1850610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57DC9-8E5A-4BF9-A29A-338FF3FC9769}" type="slidenum">
              <a:rPr lang="en-US" smtClean="0"/>
              <a:pPr/>
              <a:t>10</a:t>
            </a:fld>
            <a:endParaRPr lang="en-US"/>
          </a:p>
        </p:txBody>
      </p:sp>
    </p:spTree>
    <p:extLst>
      <p:ext uri="{BB962C8B-B14F-4D97-AF65-F5344CB8AC3E}">
        <p14:creationId xmlns:p14="http://schemas.microsoft.com/office/powerpoint/2010/main" val="251928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939466-A459-4216-A825-634AE09B8E87}" type="datetime1">
              <a:rPr lang="en-US" smtClean="0"/>
              <a:t>7/7/2018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D2D9F7-913A-428C-A77C-CE05D251123D}" type="datetime1">
              <a:rPr lang="en-US" smtClean="0"/>
              <a:t>7/7/2018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7227FE-0087-497E-90E8-34217799842E}" type="datetime1">
              <a:rPr lang="en-US" smtClean="0"/>
              <a:t>7/7/2018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4822E8-ABF9-4F9D-9BDC-1C66A05C1AF9}" type="datetime1">
              <a:rPr lang="en-US" smtClean="0"/>
              <a:t>7/7/2018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356BC9-92C2-4A4F-B1A5-EC6F5E71DD6A}" type="datetime1">
              <a:rPr lang="en-US" smtClean="0"/>
              <a:t>7/7/2018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4CEAFE-DAE6-495D-90B8-2E87D944B8CE}" type="datetime1">
              <a:rPr lang="en-US" smtClean="0"/>
              <a:t>7/7/2018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7CE833-3D1D-4517-9E08-0CD8D3AF15E2}" type="datetime1">
              <a:rPr lang="en-US" smtClean="0"/>
              <a:t>7/7/2018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7CF909-04E0-4A7A-82C8-3EDDDD1B3344}" type="datetime1">
              <a:rPr lang="en-US" smtClean="0"/>
              <a:t>7/7/2018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477AD-60DA-46F9-9170-E782F770D3E2}" type="datetime1">
              <a:rPr lang="en-US" smtClean="0"/>
              <a:t>7/7/2018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AA18F0-6127-447D-9744-361C14096128}" type="datetime1">
              <a:rPr lang="en-US" smtClean="0"/>
              <a:t>7/7/2018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8B9AD8-4FB1-4F2D-9E40-320D84C2C3A2}" type="datetime1">
              <a:rPr lang="en-US" smtClean="0"/>
              <a:t>7/7/2018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E231C-46EC-4243-9E5F-71BEBBD38316}" type="datetime1">
              <a:rPr lang="en-US" smtClean="0"/>
              <a:t>7/7/2018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runtimeverification.com/match/1.0-SNAPSHOT/docs/benchmark/#running-rv-match-on-the-toyota-itc-benchmark"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github.com/kframework/evm-semantic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kframework.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5.emf"/><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5.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9676" y="1670519"/>
            <a:ext cx="8274664" cy="2444281"/>
          </a:xfrm>
        </p:spPr>
        <p:txBody>
          <a:bodyPr>
            <a:normAutofit/>
          </a:bodyPr>
          <a:lstStyle/>
          <a:p>
            <a:r>
              <a:rPr lang="en-US" b="1" dirty="0"/>
              <a:t>Why and How Does K work? The Logical Infrastructure Behind It</a:t>
            </a:r>
            <a:endParaRPr lang="en-US" dirty="0"/>
          </a:p>
        </p:txBody>
      </p:sp>
      <p:sp>
        <p:nvSpPr>
          <p:cNvPr id="3" name="Subtitle 2"/>
          <p:cNvSpPr>
            <a:spLocks noGrp="1"/>
          </p:cNvSpPr>
          <p:nvPr>
            <p:ph type="subTitle" idx="1"/>
          </p:nvPr>
        </p:nvSpPr>
        <p:spPr>
          <a:xfrm>
            <a:off x="510941" y="4443186"/>
            <a:ext cx="8153400" cy="1447800"/>
          </a:xfrm>
        </p:spPr>
        <p:txBody>
          <a:bodyPr>
            <a:normAutofit fontScale="92500" lnSpcReduction="20000"/>
          </a:bodyPr>
          <a:lstStyle/>
          <a:p>
            <a:r>
              <a:rPr lang="en-US" dirty="0">
                <a:solidFill>
                  <a:schemeClr val="tx1"/>
                </a:solidFill>
              </a:rPr>
              <a:t>Grigore Rosu</a:t>
            </a:r>
          </a:p>
          <a:p>
            <a:r>
              <a:rPr lang="en-US" dirty="0">
                <a:solidFill>
                  <a:schemeClr val="tx1"/>
                </a:solidFill>
              </a:rPr>
              <a:t>University of Illinois at Urbana-Champaign, USA</a:t>
            </a:r>
          </a:p>
          <a:p>
            <a:r>
              <a:rPr lang="en-US" dirty="0">
                <a:solidFill>
                  <a:schemeClr val="tx1"/>
                </a:solidFill>
              </a:rPr>
              <a:t>Runtime Verification, Inc.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3620"/>
            <a:ext cx="1066855" cy="1079555"/>
          </a:xfrm>
          <a:prstGeom prst="rect">
            <a:avLst/>
          </a:prstGeom>
        </p:spPr>
      </p:pic>
      <p:sp>
        <p:nvSpPr>
          <p:cNvPr id="6" name="Subtitle 2"/>
          <p:cNvSpPr txBox="1">
            <a:spLocks/>
          </p:cNvSpPr>
          <p:nvPr/>
        </p:nvSpPr>
        <p:spPr>
          <a:xfrm>
            <a:off x="1524000" y="6278576"/>
            <a:ext cx="6629400" cy="621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bg1">
                    <a:lumMod val="50000"/>
                  </a:schemeClr>
                </a:solidFill>
              </a:rPr>
              <a:t>7 July 2018, LFMTP, Oxford, UK</a:t>
            </a:r>
          </a:p>
        </p:txBody>
      </p:sp>
      <p:pic>
        <p:nvPicPr>
          <p:cNvPr id="12" name="Picture 11">
            <a:extLst>
              <a:ext uri="{FF2B5EF4-FFF2-40B4-BE49-F238E27FC236}">
                <a16:creationId xmlns:a16="http://schemas.microsoft.com/office/drawing/2014/main" id="{8AE828CF-D98D-453A-9E52-D6424DF7F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51379"/>
            <a:ext cx="3881340" cy="9429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
            <a:ext cx="8229600" cy="865632"/>
          </a:xfrm>
        </p:spPr>
        <p:txBody>
          <a:bodyPr>
            <a:normAutofit fontScale="90000"/>
          </a:bodyPr>
          <a:lstStyle/>
          <a:p>
            <a:r>
              <a:rPr lang="en-US" dirty="0"/>
              <a:t>Ideal Language Framework Vision </a:t>
            </a:r>
            <a:r>
              <a:rPr lang="en-US" b="1" dirty="0">
                <a:solidFill>
                  <a:srgbClr val="FF0000"/>
                </a:solidFill>
              </a:rPr>
              <a:t>[K]</a:t>
            </a:r>
          </a:p>
        </p:txBody>
      </p:sp>
      <p:grpSp>
        <p:nvGrpSpPr>
          <p:cNvPr id="31" name="Group 30"/>
          <p:cNvGrpSpPr/>
          <p:nvPr/>
        </p:nvGrpSpPr>
        <p:grpSpPr>
          <a:xfrm>
            <a:off x="5096557" y="990600"/>
            <a:ext cx="3437843" cy="2270017"/>
            <a:chOff x="5096557" y="990600"/>
            <a:chExt cx="3437843" cy="2270017"/>
          </a:xfrm>
        </p:grpSpPr>
        <p:sp>
          <p:nvSpPr>
            <p:cNvPr id="13" name="Rounded Rectangle 12"/>
            <p:cNvSpPr/>
            <p:nvPr/>
          </p:nvSpPr>
          <p:spPr>
            <a:xfrm>
              <a:off x="6629400" y="990600"/>
              <a:ext cx="1905000" cy="1447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Deductive program verifier</a:t>
              </a:r>
              <a:endParaRPr lang="en-US" sz="3200" dirty="0">
                <a:solidFill>
                  <a:schemeClr val="tx1"/>
                </a:solidFill>
              </a:endParaRPr>
            </a:p>
          </p:txBody>
        </p:sp>
        <p:sp>
          <p:nvSpPr>
            <p:cNvPr id="18" name="Right Arrow 17"/>
            <p:cNvSpPr/>
            <p:nvPr/>
          </p:nvSpPr>
          <p:spPr>
            <a:xfrm rot="19007345">
              <a:off x="5096557" y="2775985"/>
              <a:ext cx="1845785"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219200" y="1499177"/>
            <a:ext cx="1952573" cy="2082223"/>
            <a:chOff x="2133600" y="1524000"/>
            <a:chExt cx="1952573" cy="2082223"/>
          </a:xfrm>
        </p:grpSpPr>
        <p:sp>
          <p:nvSpPr>
            <p:cNvPr id="6" name="Rounded Rectangle 5"/>
            <p:cNvSpPr/>
            <p:nvPr/>
          </p:nvSpPr>
          <p:spPr>
            <a:xfrm>
              <a:off x="2133600" y="1524000"/>
              <a:ext cx="1219200" cy="9144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Parser</a:t>
              </a:r>
              <a:endParaRPr lang="en-US" sz="3200" dirty="0">
                <a:solidFill>
                  <a:schemeClr val="tx1"/>
                </a:solidFill>
              </a:endParaRPr>
            </a:p>
          </p:txBody>
        </p:sp>
        <p:sp>
          <p:nvSpPr>
            <p:cNvPr id="19" name="Right Arrow 18"/>
            <p:cNvSpPr/>
            <p:nvPr/>
          </p:nvSpPr>
          <p:spPr>
            <a:xfrm rot="13556540">
              <a:off x="3156746" y="2676796"/>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52400" y="3048000"/>
            <a:ext cx="3241764" cy="1066800"/>
            <a:chOff x="152400" y="3048000"/>
            <a:chExt cx="3241764" cy="1066800"/>
          </a:xfrm>
        </p:grpSpPr>
        <p:sp>
          <p:nvSpPr>
            <p:cNvPr id="7" name="Rounded Rectangle 6"/>
            <p:cNvSpPr/>
            <p:nvPr/>
          </p:nvSpPr>
          <p:spPr>
            <a:xfrm>
              <a:off x="152400" y="3048000"/>
              <a:ext cx="1875388"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Interpreter</a:t>
              </a:r>
              <a:endParaRPr lang="en-US" sz="3200" dirty="0">
                <a:solidFill>
                  <a:schemeClr val="tx1"/>
                </a:solidFill>
              </a:endParaRPr>
            </a:p>
          </p:txBody>
        </p:sp>
        <p:sp>
          <p:nvSpPr>
            <p:cNvPr id="20" name="Right Arrow 19"/>
            <p:cNvSpPr/>
            <p:nvPr/>
          </p:nvSpPr>
          <p:spPr>
            <a:xfrm rot="11009716">
              <a:off x="2041303" y="3393589"/>
              <a:ext cx="1352861"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81000" y="4503962"/>
            <a:ext cx="2939131" cy="1363438"/>
            <a:chOff x="381000" y="4503962"/>
            <a:chExt cx="2939131" cy="1363438"/>
          </a:xfrm>
        </p:grpSpPr>
        <p:sp>
          <p:nvSpPr>
            <p:cNvPr id="8" name="Rounded Rectangle 7"/>
            <p:cNvSpPr/>
            <p:nvPr/>
          </p:nvSpPr>
          <p:spPr>
            <a:xfrm>
              <a:off x="381000" y="4800600"/>
              <a:ext cx="16002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Compiler</a:t>
              </a:r>
              <a:endParaRPr lang="en-US" sz="3200" dirty="0">
                <a:solidFill>
                  <a:schemeClr val="tx1"/>
                </a:solidFill>
              </a:endParaRPr>
            </a:p>
          </p:txBody>
        </p:sp>
        <p:sp>
          <p:nvSpPr>
            <p:cNvPr id="21" name="Right Arrow 20"/>
            <p:cNvSpPr/>
            <p:nvPr/>
          </p:nvSpPr>
          <p:spPr>
            <a:xfrm rot="9498770">
              <a:off x="1945909" y="4503962"/>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200400" y="4264578"/>
            <a:ext cx="1828800" cy="2441022"/>
            <a:chOff x="3200400" y="4264578"/>
            <a:chExt cx="1828800" cy="2441022"/>
          </a:xfrm>
        </p:grpSpPr>
        <p:sp>
          <p:nvSpPr>
            <p:cNvPr id="10" name="Rounded Rectangle 9"/>
            <p:cNvSpPr/>
            <p:nvPr/>
          </p:nvSpPr>
          <p:spPr>
            <a:xfrm>
              <a:off x="3200400" y="5638800"/>
              <a:ext cx="1828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(semantic) Debugger</a:t>
              </a:r>
              <a:endParaRPr lang="en-US" sz="3200" dirty="0">
                <a:solidFill>
                  <a:schemeClr val="tx1"/>
                </a:solidFill>
              </a:endParaRPr>
            </a:p>
          </p:txBody>
        </p:sp>
        <p:sp>
          <p:nvSpPr>
            <p:cNvPr id="22" name="Right Arrow 21"/>
            <p:cNvSpPr/>
            <p:nvPr/>
          </p:nvSpPr>
          <p:spPr>
            <a:xfrm rot="5400000">
              <a:off x="3490173" y="470937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079864" y="4070708"/>
            <a:ext cx="1997336" cy="2406292"/>
            <a:chOff x="6079864" y="4070708"/>
            <a:chExt cx="1997336" cy="2406292"/>
          </a:xfrm>
        </p:grpSpPr>
        <p:sp>
          <p:nvSpPr>
            <p:cNvPr id="12" name="Rounded Rectangle 11"/>
            <p:cNvSpPr/>
            <p:nvPr/>
          </p:nvSpPr>
          <p:spPr>
            <a:xfrm>
              <a:off x="6324600" y="5410200"/>
              <a:ext cx="17526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Symbolic execution</a:t>
              </a:r>
              <a:endParaRPr lang="en-US" sz="3200" dirty="0">
                <a:solidFill>
                  <a:schemeClr val="tx1"/>
                </a:solidFill>
              </a:endParaRPr>
            </a:p>
          </p:txBody>
        </p:sp>
        <p:sp>
          <p:nvSpPr>
            <p:cNvPr id="23" name="Right Arrow 22"/>
            <p:cNvSpPr/>
            <p:nvPr/>
          </p:nvSpPr>
          <p:spPr>
            <a:xfrm rot="4248154">
              <a:off x="5635069" y="451550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172200" y="3505200"/>
            <a:ext cx="2819400" cy="1066800"/>
            <a:chOff x="6172200" y="3505200"/>
            <a:chExt cx="2819400" cy="1066800"/>
          </a:xfrm>
        </p:grpSpPr>
        <p:sp>
          <p:nvSpPr>
            <p:cNvPr id="9" name="Rounded Rectangle 8"/>
            <p:cNvSpPr/>
            <p:nvPr/>
          </p:nvSpPr>
          <p:spPr>
            <a:xfrm>
              <a:off x="7543800" y="3505200"/>
              <a:ext cx="1447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Model checker</a:t>
              </a:r>
              <a:endParaRPr lang="en-US" sz="3200" dirty="0">
                <a:solidFill>
                  <a:schemeClr val="tx1"/>
                </a:solidFill>
              </a:endParaRPr>
            </a:p>
          </p:txBody>
        </p:sp>
        <p:sp>
          <p:nvSpPr>
            <p:cNvPr id="24" name="Right Arrow 23"/>
            <p:cNvSpPr/>
            <p:nvPr/>
          </p:nvSpPr>
          <p:spPr>
            <a:xfrm>
              <a:off x="6172200" y="3782568"/>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lded Corner 4"/>
          <p:cNvSpPr/>
          <p:nvPr/>
        </p:nvSpPr>
        <p:spPr>
          <a:xfrm>
            <a:off x="2743200" y="3276600"/>
            <a:ext cx="4191000" cy="152400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Formal Language Definition </a:t>
            </a:r>
          </a:p>
          <a:p>
            <a:pPr algn="ctr"/>
            <a:r>
              <a:rPr lang="en-US" sz="2800" dirty="0">
                <a:solidFill>
                  <a:schemeClr val="tx1"/>
                </a:solidFill>
              </a:rPr>
              <a:t>(Syntax and Semantics)</a:t>
            </a:r>
          </a:p>
        </p:txBody>
      </p:sp>
      <p:sp>
        <p:nvSpPr>
          <p:cNvPr id="3" name="Slide Number Placeholder 2"/>
          <p:cNvSpPr>
            <a:spLocks noGrp="1"/>
          </p:cNvSpPr>
          <p:nvPr>
            <p:ph type="sldNum" sz="quarter" idx="12"/>
          </p:nvPr>
        </p:nvSpPr>
        <p:spPr/>
        <p:txBody>
          <a:bodyPr/>
          <a:lstStyle/>
          <a:p>
            <a:fld id="{B6F15528-21DE-4FAA-801E-634DDDAF4B2B}" type="slidenum">
              <a:rPr lang="en-US" smtClean="0"/>
              <a:pPr/>
              <a:t>10</a:t>
            </a:fld>
            <a:endParaRPr lang="en-US" dirty="0"/>
          </a:p>
        </p:txBody>
      </p:sp>
      <p:grpSp>
        <p:nvGrpSpPr>
          <p:cNvPr id="11" name="Group 10"/>
          <p:cNvGrpSpPr/>
          <p:nvPr/>
        </p:nvGrpSpPr>
        <p:grpSpPr>
          <a:xfrm>
            <a:off x="4223543" y="563940"/>
            <a:ext cx="1034257" cy="2941259"/>
            <a:chOff x="4223543" y="563940"/>
            <a:chExt cx="1034257" cy="2941259"/>
          </a:xfrm>
        </p:grpSpPr>
        <p:sp>
          <p:nvSpPr>
            <p:cNvPr id="4" name="TextBox 3"/>
            <p:cNvSpPr txBox="1"/>
            <p:nvPr/>
          </p:nvSpPr>
          <p:spPr>
            <a:xfrm>
              <a:off x="4223543" y="563940"/>
              <a:ext cx="1034257" cy="1569660"/>
            </a:xfrm>
            <a:prstGeom prst="rect">
              <a:avLst/>
            </a:prstGeom>
            <a:noFill/>
          </p:spPr>
          <p:txBody>
            <a:bodyPr wrap="none" rtlCol="0">
              <a:spAutoFit/>
            </a:bodyPr>
            <a:lstStyle/>
            <a:p>
              <a:r>
                <a:rPr lang="en-US" sz="9600" dirty="0"/>
                <a:t>…</a:t>
              </a:r>
            </a:p>
          </p:txBody>
        </p:sp>
        <p:sp>
          <p:nvSpPr>
            <p:cNvPr id="32" name="Right Arrow 31"/>
            <p:cNvSpPr/>
            <p:nvPr/>
          </p:nvSpPr>
          <p:spPr>
            <a:xfrm rot="16200000">
              <a:off x="4014217" y="2538983"/>
              <a:ext cx="1447800"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038892C8-933B-4D24-9DB1-724AB237DB2C}"/>
              </a:ext>
            </a:extLst>
          </p:cNvPr>
          <p:cNvSpPr/>
          <p:nvPr/>
        </p:nvSpPr>
        <p:spPr>
          <a:xfrm>
            <a:off x="152400" y="3048000"/>
            <a:ext cx="1875388" cy="10668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0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32" y="833178"/>
            <a:ext cx="7779975" cy="1443881"/>
          </a:xfrm>
        </p:spPr>
        <p:txBody>
          <a:bodyPr>
            <a:noAutofit/>
          </a:bodyPr>
          <a:lstStyle/>
          <a:p>
            <a:pPr algn="l"/>
            <a:r>
              <a:rPr lang="en-US" sz="3200" dirty="0"/>
              <a:t>1. Translate K </a:t>
            </a:r>
            <a:r>
              <a:rPr lang="en-US" sz="3200" dirty="0" err="1"/>
              <a:t>lang</a:t>
            </a:r>
            <a:r>
              <a:rPr lang="en-US" sz="3200" dirty="0"/>
              <a:t> def to OCAML</a:t>
            </a:r>
            <a:br>
              <a:rPr lang="en-US" sz="3200" dirty="0"/>
            </a:br>
            <a:r>
              <a:rPr lang="en-US" sz="3200" dirty="0"/>
              <a:t>2. Compile OCAML code natively</a:t>
            </a:r>
          </a:p>
        </p:txBody>
      </p:sp>
      <p:grpSp>
        <p:nvGrpSpPr>
          <p:cNvPr id="9" name="Group 8">
            <a:extLst>
              <a:ext uri="{FF2B5EF4-FFF2-40B4-BE49-F238E27FC236}">
                <a16:creationId xmlns:a16="http://schemas.microsoft.com/office/drawing/2014/main" id="{73D1D955-A653-4E2B-A1E3-2AB5826477DC}"/>
              </a:ext>
            </a:extLst>
          </p:cNvPr>
          <p:cNvGrpSpPr/>
          <p:nvPr/>
        </p:nvGrpSpPr>
        <p:grpSpPr>
          <a:xfrm>
            <a:off x="30576" y="2372624"/>
            <a:ext cx="3748847" cy="2299401"/>
            <a:chOff x="30576" y="2130213"/>
            <a:chExt cx="3748847" cy="2299401"/>
          </a:xfrm>
        </p:grpSpPr>
        <p:sp>
          <p:nvSpPr>
            <p:cNvPr id="10" name="TextBox 9"/>
            <p:cNvSpPr txBox="1"/>
            <p:nvPr/>
          </p:nvSpPr>
          <p:spPr>
            <a:xfrm>
              <a:off x="30576" y="2130213"/>
              <a:ext cx="3748847" cy="523220"/>
            </a:xfrm>
            <a:prstGeom prst="rect">
              <a:avLst/>
            </a:prstGeom>
            <a:noFill/>
          </p:spPr>
          <p:txBody>
            <a:bodyPr wrap="none" rtlCol="0">
              <a:spAutoFit/>
            </a:bodyPr>
            <a:lstStyle/>
            <a:p>
              <a:r>
                <a:rPr lang="en-US" sz="2800" u="sng" dirty="0"/>
                <a:t>Code (6-int-overflow.c) </a:t>
              </a:r>
            </a:p>
          </p:txBody>
        </p:sp>
        <p:pic>
          <p:nvPicPr>
            <p:cNvPr id="28" name="Picture 27"/>
            <p:cNvPicPr>
              <a:picLocks noChangeAspect="1"/>
            </p:cNvPicPr>
            <p:nvPr/>
          </p:nvPicPr>
          <p:blipFill>
            <a:blip r:embed="rId2"/>
            <a:stretch>
              <a:fillRect/>
            </a:stretch>
          </p:blipFill>
          <p:spPr>
            <a:xfrm>
              <a:off x="152400" y="2842847"/>
              <a:ext cx="2901727" cy="1586767"/>
            </a:xfrm>
            <a:prstGeom prst="rect">
              <a:avLst/>
            </a:prstGeom>
          </p:spPr>
        </p:pic>
      </p:grpSp>
      <p:pic>
        <p:nvPicPr>
          <p:cNvPr id="6" name="Picture 5"/>
          <p:cNvPicPr>
            <a:picLocks noChangeAspect="1"/>
          </p:cNvPicPr>
          <p:nvPr/>
        </p:nvPicPr>
        <p:blipFill>
          <a:blip r:embed="rId3"/>
          <a:stretch>
            <a:fillRect/>
          </a:stretch>
        </p:blipFill>
        <p:spPr>
          <a:xfrm>
            <a:off x="1905000" y="5030845"/>
            <a:ext cx="7239000" cy="1733550"/>
          </a:xfrm>
          <a:prstGeom prst="rect">
            <a:avLst/>
          </a:prstGeom>
        </p:spPr>
      </p:pic>
      <p:sp>
        <p:nvSpPr>
          <p:cNvPr id="30" name="Rounded Rectangular Callout 29"/>
          <p:cNvSpPr/>
          <p:nvPr/>
        </p:nvSpPr>
        <p:spPr>
          <a:xfrm>
            <a:off x="106725" y="5029200"/>
            <a:ext cx="1787737" cy="965925"/>
          </a:xfrm>
          <a:prstGeom prst="wedgeRoundRectCallout">
            <a:avLst>
              <a:gd name="adj1" fmla="val 57976"/>
              <a:gd name="adj2" fmla="val -31491"/>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Conventional compilers do not detect problem</a:t>
            </a:r>
          </a:p>
        </p:txBody>
      </p:sp>
      <p:sp>
        <p:nvSpPr>
          <p:cNvPr id="31" name="Rounded Rectangular Callout 30"/>
          <p:cNvSpPr/>
          <p:nvPr/>
        </p:nvSpPr>
        <p:spPr>
          <a:xfrm>
            <a:off x="4648200" y="5105400"/>
            <a:ext cx="2808312" cy="889148"/>
          </a:xfrm>
          <a:prstGeom prst="wedgeRoundRectCallout">
            <a:avLst>
              <a:gd name="adj1" fmla="val -114502"/>
              <a:gd name="adj2" fmla="val 30475"/>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RV-Match’s </a:t>
            </a:r>
            <a:r>
              <a:rPr lang="en-US" sz="1600" dirty="0" err="1">
                <a:solidFill>
                  <a:schemeClr val="tx1"/>
                </a:solidFill>
              </a:rPr>
              <a:t>kcc</a:t>
            </a:r>
            <a:r>
              <a:rPr lang="en-US" sz="1600" dirty="0">
                <a:solidFill>
                  <a:schemeClr val="tx1"/>
                </a:solidFill>
              </a:rPr>
              <a:t> tool precisely detects and reports error, and points to ISO C11 standard</a:t>
            </a:r>
          </a:p>
        </p:txBody>
      </p:sp>
      <p:grpSp>
        <p:nvGrpSpPr>
          <p:cNvPr id="8" name="Group 7">
            <a:extLst>
              <a:ext uri="{FF2B5EF4-FFF2-40B4-BE49-F238E27FC236}">
                <a16:creationId xmlns:a16="http://schemas.microsoft.com/office/drawing/2014/main" id="{2181CCA2-CDB7-4DFA-BDAC-2B9399A87547}"/>
              </a:ext>
            </a:extLst>
          </p:cNvPr>
          <p:cNvGrpSpPr/>
          <p:nvPr/>
        </p:nvGrpSpPr>
        <p:grpSpPr>
          <a:xfrm>
            <a:off x="4005319" y="972956"/>
            <a:ext cx="5118068" cy="3902199"/>
            <a:chOff x="4005319" y="972956"/>
            <a:chExt cx="5118068" cy="3902199"/>
          </a:xfrm>
        </p:grpSpPr>
        <p:sp>
          <p:nvSpPr>
            <p:cNvPr id="3" name="Rounded Rectangle 2"/>
            <p:cNvSpPr/>
            <p:nvPr/>
          </p:nvSpPr>
          <p:spPr>
            <a:xfrm>
              <a:off x="4005319" y="2466736"/>
              <a:ext cx="5090353" cy="2408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RV-Match</a:t>
              </a:r>
              <a:r>
                <a:rPr lang="en-US" dirty="0">
                  <a:solidFill>
                    <a:schemeClr val="tx1"/>
                  </a:solidFill>
                </a:rPr>
                <a:t>:</a:t>
              </a:r>
              <a:r>
                <a:rPr lang="en-US" b="1" dirty="0">
                  <a:solidFill>
                    <a:schemeClr val="tx1"/>
                  </a:solidFill>
                </a:rPr>
                <a:t> Commercial tool</a:t>
              </a:r>
            </a:p>
            <a:p>
              <a:pPr marL="285750" indent="-285750">
                <a:buFont typeface="Arial" panose="020B0604020202020204" pitchFamily="34" charset="0"/>
                <a:buChar char="•"/>
              </a:pPr>
              <a:r>
                <a:rPr lang="en-US" dirty="0">
                  <a:solidFill>
                    <a:schemeClr val="tx1"/>
                  </a:solidFill>
                </a:rPr>
                <a:t>Instance of K -&gt; OCAML with ISO C11 language</a:t>
              </a:r>
            </a:p>
            <a:p>
              <a:pPr marL="285750" indent="-285750">
                <a:buFont typeface="Arial" panose="020B0604020202020204" pitchFamily="34" charset="0"/>
                <a:buChar char="•"/>
              </a:pPr>
              <a:r>
                <a:rPr lang="en-US" dirty="0">
                  <a:solidFill>
                    <a:schemeClr val="tx1"/>
                  </a:solidFill>
                </a:rPr>
                <a:t>an automatic debugger for subtle bugs </a:t>
              </a:r>
              <a:r>
                <a:rPr lang="en-US" dirty="0">
                  <a:solidFill>
                    <a:schemeClr val="tx1"/>
                  </a:solidFill>
                  <a:hlinkClick r:id="rId4"/>
                </a:rPr>
                <a:t>other tools can't find</a:t>
              </a:r>
              <a:r>
                <a:rPr lang="en-US" dirty="0">
                  <a:solidFill>
                    <a:schemeClr val="tx1"/>
                  </a:solidFill>
                </a:rPr>
                <a:t>, with no false positives</a:t>
              </a:r>
            </a:p>
            <a:p>
              <a:pPr marL="285750" indent="-285750">
                <a:buFont typeface="Arial" panose="020B0604020202020204" pitchFamily="34" charset="0"/>
                <a:buChar char="•"/>
              </a:pPr>
              <a:r>
                <a:rPr lang="en-US" dirty="0">
                  <a:solidFill>
                    <a:schemeClr val="tx1"/>
                  </a:solidFill>
                </a:rPr>
                <a:t>seamless integration with unit tests, build infrastructure, and continuous integration</a:t>
              </a:r>
            </a:p>
            <a:p>
              <a:pPr marL="285750" indent="-285750">
                <a:buFont typeface="Arial" panose="020B0604020202020204" pitchFamily="34" charset="0"/>
                <a:buChar char="•"/>
              </a:pPr>
              <a:r>
                <a:rPr lang="en-US" dirty="0">
                  <a:solidFill>
                    <a:schemeClr val="tx1"/>
                  </a:solidFill>
                </a:rPr>
                <a:t>a platform for analyzing programs, boosting standards compliance and assurance</a:t>
              </a:r>
            </a:p>
          </p:txBody>
        </p:sp>
        <p:pic>
          <p:nvPicPr>
            <p:cNvPr id="2050" name="Picture 2" descr="https://runtimeverification.com/img/match.png">
              <a:extLst>
                <a:ext uri="{FF2B5EF4-FFF2-40B4-BE49-F238E27FC236}">
                  <a16:creationId xmlns:a16="http://schemas.microsoft.com/office/drawing/2014/main" id="{B2EE9DED-7AA5-49BC-ABEA-DAB18DEE1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37" y="972956"/>
              <a:ext cx="3333750" cy="141922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C1F01618-539C-4A6F-A7D1-925D9F2C71F6}"/>
              </a:ext>
            </a:extLst>
          </p:cNvPr>
          <p:cNvSpPr txBox="1"/>
          <p:nvPr/>
        </p:nvSpPr>
        <p:spPr>
          <a:xfrm>
            <a:off x="1051541" y="146703"/>
            <a:ext cx="7622023" cy="830997"/>
          </a:xfrm>
          <a:prstGeom prst="rect">
            <a:avLst/>
          </a:prstGeom>
          <a:noFill/>
        </p:spPr>
        <p:txBody>
          <a:bodyPr wrap="none" rtlCol="0">
            <a:spAutoFit/>
          </a:bodyPr>
          <a:lstStyle/>
          <a:p>
            <a:r>
              <a:rPr lang="en-US" sz="4800" dirty="0">
                <a:solidFill>
                  <a:prstClr val="black"/>
                </a:solidFill>
                <a:ea typeface="+mj-ea"/>
                <a:cs typeface="+mj-cs"/>
              </a:rPr>
              <a:t>OCAML backend: </a:t>
            </a:r>
            <a:r>
              <a:rPr lang="en-US" sz="4800" b="1" dirty="0">
                <a:solidFill>
                  <a:srgbClr val="FF0000"/>
                </a:solidFill>
                <a:ea typeface="+mj-ea"/>
                <a:cs typeface="+mj-cs"/>
              </a:rPr>
              <a:t>K -&gt; OCAML</a:t>
            </a:r>
            <a:endParaRPr lang="en-US" dirty="0"/>
          </a:p>
        </p:txBody>
      </p:sp>
    </p:spTree>
    <p:extLst>
      <p:ext uri="{BB962C8B-B14F-4D97-AF65-F5344CB8AC3E}">
        <p14:creationId xmlns:p14="http://schemas.microsoft.com/office/powerpoint/2010/main" val="23106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0" y="2476100"/>
            <a:ext cx="2209800" cy="33269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3692179212"/>
              </p:ext>
            </p:extLst>
          </p:nvPr>
        </p:nvGraphicFramePr>
        <p:xfrm>
          <a:off x="115054" y="2214221"/>
          <a:ext cx="8952749" cy="3348379"/>
        </p:xfrm>
        <a:graphic>
          <a:graphicData uri="http://schemas.openxmlformats.org/drawingml/2006/table">
            <a:tbl>
              <a:tblPr firstRow="1" bandRow="1"/>
              <a:tblGrid>
                <a:gridCol w="2018546">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3810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381000">
                  <a:extLst>
                    <a:ext uri="{9D8B030D-6E8A-4147-A177-3AD203B41FA5}">
                      <a16:colId xmlns:a16="http://schemas.microsoft.com/office/drawing/2014/main" val="20012"/>
                    </a:ext>
                  </a:extLst>
                </a:gridCol>
                <a:gridCol w="304800">
                  <a:extLst>
                    <a:ext uri="{9D8B030D-6E8A-4147-A177-3AD203B41FA5}">
                      <a16:colId xmlns:a16="http://schemas.microsoft.com/office/drawing/2014/main" val="26919315"/>
                    </a:ext>
                  </a:extLst>
                </a:gridCol>
                <a:gridCol w="381000">
                  <a:extLst>
                    <a:ext uri="{9D8B030D-6E8A-4147-A177-3AD203B41FA5}">
                      <a16:colId xmlns:a16="http://schemas.microsoft.com/office/drawing/2014/main" val="17483572"/>
                    </a:ext>
                  </a:extLst>
                </a:gridCol>
                <a:gridCol w="457200">
                  <a:extLst>
                    <a:ext uri="{9D8B030D-6E8A-4147-A177-3AD203B41FA5}">
                      <a16:colId xmlns:a16="http://schemas.microsoft.com/office/drawing/2014/main" val="1302869494"/>
                    </a:ext>
                  </a:extLst>
                </a:gridCol>
                <a:gridCol w="304800">
                  <a:extLst>
                    <a:ext uri="{9D8B030D-6E8A-4147-A177-3AD203B41FA5}">
                      <a16:colId xmlns:a16="http://schemas.microsoft.com/office/drawing/2014/main" val="2795147284"/>
                    </a:ext>
                  </a:extLst>
                </a:gridCol>
                <a:gridCol w="374408">
                  <a:extLst>
                    <a:ext uri="{9D8B030D-6E8A-4147-A177-3AD203B41FA5}">
                      <a16:colId xmlns:a16="http://schemas.microsoft.com/office/drawing/2014/main" val="562117211"/>
                    </a:ext>
                  </a:extLst>
                </a:gridCol>
                <a:gridCol w="387595">
                  <a:extLst>
                    <a:ext uri="{9D8B030D-6E8A-4147-A177-3AD203B41FA5}">
                      <a16:colId xmlns:a16="http://schemas.microsoft.com/office/drawing/2014/main" val="4291957807"/>
                    </a:ext>
                  </a:extLst>
                </a:gridCol>
              </a:tblGrid>
              <a:tr h="457478">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err="1"/>
                        <a:t>Shiraishi</a:t>
                      </a:r>
                      <a:r>
                        <a:rPr lang="en-US" sz="1400" b="1" baseline="0" dirty="0"/>
                        <a:t> et al., </a:t>
                      </a:r>
                    </a:p>
                    <a:p>
                      <a:pPr algn="l"/>
                      <a:r>
                        <a:rPr lang="en-US" sz="1400" b="1" baseline="0" dirty="0"/>
                        <a:t>ISSRE ’15</a:t>
                      </a:r>
                      <a:endParaRPr lang="en-US" sz="1400" b="1" dirty="0"/>
                    </a:p>
                  </a:txBody>
                  <a:tcPr marL="45720" marR="4572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dirty="0"/>
                        <a:t>RV-Match</a:t>
                      </a: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dirty="0" err="1"/>
                        <a:t>GrammaTech</a:t>
                      </a:r>
                      <a:endParaRPr lang="en-US" sz="1400" b="1" dirty="0"/>
                    </a:p>
                    <a:p>
                      <a:pPr algn="ctr"/>
                      <a:r>
                        <a:rPr lang="en-US" sz="1400" b="1" dirty="0" err="1"/>
                        <a:t>CodeSonar</a:t>
                      </a:r>
                      <a:endParaRPr lang="en-US" sz="1400" b="1" dirty="0"/>
                    </a:p>
                  </a:txBody>
                  <a:tcPr marL="45720" marR="4572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dirty="0" err="1"/>
                        <a:t>MathWorks</a:t>
                      </a:r>
                      <a:endParaRPr lang="en-US" sz="1400" b="1" baseline="0" dirty="0"/>
                    </a:p>
                    <a:p>
                      <a:pPr algn="ctr"/>
                      <a:r>
                        <a:rPr lang="en-US" sz="1400" b="1" baseline="0" dirty="0"/>
                        <a:t>Code Prover</a:t>
                      </a:r>
                      <a:endParaRPr lang="en-US" sz="1400" b="1" dirty="0"/>
                    </a:p>
                  </a:txBody>
                  <a:tcPr marL="45720" marR="4572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dirty="0" err="1"/>
                        <a:t>MathWorks</a:t>
                      </a:r>
                      <a:endParaRPr lang="en-US" sz="1400" b="1" dirty="0"/>
                    </a:p>
                    <a:p>
                      <a:pPr algn="ctr"/>
                      <a:r>
                        <a:rPr lang="en-US" sz="1400" b="1" dirty="0"/>
                        <a:t>Bug Finder</a:t>
                      </a:r>
                    </a:p>
                  </a:txBody>
                  <a:tcPr marL="45720" marR="4572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dirty="0"/>
                        <a:t>GCC</a:t>
                      </a: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dirty="0"/>
                        <a:t>Clang</a:t>
                      </a: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59081">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endParaRPr lang="en-US" sz="1400" dirty="0"/>
                    </a:p>
                  </a:txBody>
                  <a:tcPr marL="45720" marR="4572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mpd="sng">
                      <a:solidFill>
                        <a:sysClr val="windowText" lastClr="000000"/>
                      </a:solidFill>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mpd="sng">
                      <a:solidFill>
                        <a:sysClr val="windowText" lastClr="000000"/>
                      </a:solidFill>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3841">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Static memory</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97</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98</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97</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98</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15</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39</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Dynamic</a:t>
                      </a:r>
                      <a:r>
                        <a:rPr lang="en-US" sz="1400" b="1" baseline="0" dirty="0"/>
                        <a:t> memory</a:t>
                      </a:r>
                      <a:endParaRPr lang="en-US" sz="1400" b="1" dirty="0"/>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94</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97</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89</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94</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92</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95</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93</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90</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95</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extLst>
                  <a:ext uri="{0D108BD9-81ED-4DB2-BD59-A6C34878D82A}">
                    <a16:rowId xmlns:a16="http://schemas.microsoft.com/office/drawing/2014/main" val="10003"/>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Stack-related</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60</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65</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15</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85</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36</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extLst>
                  <a:ext uri="{0D108BD9-81ED-4DB2-BD59-A6C34878D82A}">
                    <a16:rowId xmlns:a16="http://schemas.microsoft.com/office/drawing/2014/main" val="10004"/>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Numerical</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96</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98</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48</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a:t>69</a:t>
                      </a:r>
                      <a:endParaRPr lang="en-US" sz="1400" dirty="0"/>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55</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99</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74</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41</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64</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12</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35</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11</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33</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524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Resource management</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93</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96</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61</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78</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20</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42</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55</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74</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25</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18</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4384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Pointer-related</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98</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99</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52</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96</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71</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69</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93</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69</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83</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13</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36</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Concurrency</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67</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82</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77</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73</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Inappropriate</a:t>
                      </a:r>
                      <a:r>
                        <a:rPr lang="en-US" sz="1400" b="1" baseline="0" dirty="0"/>
                        <a:t> code</a:t>
                      </a:r>
                      <a:endParaRPr lang="en-US" sz="1400" b="1" dirty="0"/>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46</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99</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67</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97</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28</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94</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51</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13</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Miscellaneous</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63</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79</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69</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83</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83</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91</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69</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83</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11</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34</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11</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34</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26389">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AVERAGE (Unweighted)</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79</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3175" cap="flat" cmpd="sng" algn="ctr">
                      <a:solidFill>
                        <a:sysClr val="windowText" lastClr="000000"/>
                      </a:solidFill>
                      <a:prstDash val="solid"/>
                      <a:round/>
                      <a:headEnd type="none" w="med" len="med"/>
                      <a:tailEnd type="none" w="med" len="med"/>
                    </a:lnL>
                    <a:lnR w="3175" cap="flat" cmpd="sng" algn="ctr">
                      <a:no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89</a:t>
                      </a:r>
                    </a:p>
                  </a:txBody>
                  <a:tcPr marL="45720" marR="45720" marT="0" marB="0">
                    <a:lnL w="3175"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59</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97</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76</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53</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94</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71</a:t>
                      </a:r>
                    </a:p>
                  </a:txBody>
                  <a:tcPr marL="45720" marR="45720" marT="0" marB="0">
                    <a:lnL w="3175"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52</a:t>
                      </a:r>
                    </a:p>
                  </a:txBody>
                  <a:tcPr marL="45720" marR="45720" marT="0" marB="0">
                    <a:lnL w="12700" cmpd="sng">
                      <a:solidFill>
                        <a:sysClr val="windowText" lastClr="000000"/>
                      </a:solidFill>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98</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71</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solidFill>
                            <a:schemeClr val="tx1"/>
                          </a:solidFill>
                        </a:rPr>
                        <a:t>20</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24</a:t>
                      </a:r>
                    </a:p>
                  </a:txBody>
                  <a:tcPr marL="45720" marR="45720" marT="0" marB="0">
                    <a:lnL w="3175"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26389">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AVERAGE (Weighted)</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82</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3175" cap="flat" cmpd="sng" algn="ctr">
                      <a:solidFill>
                        <a:sysClr val="windowText" lastClr="000000"/>
                      </a:solidFill>
                      <a:prstDash val="solid"/>
                      <a:round/>
                      <a:headEnd type="none" w="med" len="med"/>
                      <a:tailEnd type="none" w="med" len="med"/>
                    </a:lnL>
                    <a:lnR w="38100" cap="flat" cmpd="sng" algn="ctr">
                      <a:no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a:t>91</a:t>
                      </a:r>
                      <a:endParaRPr lang="en-US" sz="1400" dirty="0"/>
                    </a:p>
                  </a:txBody>
                  <a:tcPr marL="45720" marR="45720" marT="0" marB="0">
                    <a:lnL w="381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68</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98</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82</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53</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95</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71</a:t>
                      </a:r>
                    </a:p>
                  </a:txBody>
                  <a:tcPr marL="45720" marR="45720" marT="0" marB="0">
                    <a:lnL w="3175" cap="flat" cmpd="sng" algn="ctr">
                      <a:solidFill>
                        <a:sysClr val="windowText" lastClr="000000"/>
                      </a:solidFill>
                      <a:prstDash val="solid"/>
                      <a:round/>
                      <a:headEnd type="none" w="med" len="med"/>
                      <a:tailEnd type="none" w="med" len="med"/>
                    </a:lnL>
                    <a:lnR w="12700" cmpd="sng">
                      <a:solidFill>
                        <a:sysClr val="windowText" lastClr="000000"/>
                      </a:solidFill>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62</a:t>
                      </a:r>
                    </a:p>
                  </a:txBody>
                  <a:tcPr marL="45720" marR="45720" marT="0" marB="0">
                    <a:lnL w="12700" cmpd="sng">
                      <a:solidFill>
                        <a:sysClr val="windowText" lastClr="000000"/>
                      </a:solidFill>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99</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78</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solidFill>
                            <a:schemeClr val="tx1"/>
                          </a:solidFill>
                        </a:rPr>
                        <a:t>22</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26</a:t>
                      </a:r>
                    </a:p>
                  </a:txBody>
                  <a:tcPr marL="45720" marR="45720" marT="0" marB="0">
                    <a:lnL w="3175" cap="flat" cmpd="sng" algn="ctr">
                      <a:solidFill>
                        <a:sysClr val="windowText" lastClr="000000"/>
                      </a:solidFill>
                      <a:prstDash val="solid"/>
                      <a:round/>
                      <a:headEnd type="none" w="med" len="med"/>
                      <a:tailEnd type="none" w="med" len="med"/>
                    </a:lnL>
                    <a:lnR w="12700" cmpd="sng">
                      <a:solidFill>
                        <a:sysClr val="windowText" lastClr="000000"/>
                      </a:solidFill>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mc:AlternateContent xmlns:mc="http://schemas.openxmlformats.org/markup-compatibility/2006" xmlns:a14="http://schemas.microsoft.com/office/drawing/2010/main">
        <mc:Choice Requires="a14">
          <p:sp>
            <p:nvSpPr>
              <p:cNvPr id="8" name="TextBox 7"/>
              <p:cNvSpPr txBox="1"/>
              <p:nvPr/>
            </p:nvSpPr>
            <p:spPr>
              <a:xfrm>
                <a:off x="85824" y="5800056"/>
                <a:ext cx="9058175" cy="981744"/>
              </a:xfrm>
              <a:prstGeom prst="rect">
                <a:avLst/>
              </a:prstGeom>
              <a:noFill/>
            </p:spPr>
            <p:txBody>
              <a:bodyPr wrap="square" rtlCol="0">
                <a:spAutoFit/>
              </a:bodyPr>
              <a:lstStyle/>
              <a:p>
                <a:r>
                  <a:rPr lang="en-US" dirty="0"/>
                  <a:t>DR: Percent of programs with defects where defects are reported</a:t>
                </a:r>
              </a:p>
              <a:p>
                <a:r>
                  <a:rPr lang="en-US" dirty="0"/>
                  <a:t>FPR: Percent of programs without defects, with defects incorrectly reported; </a:t>
                </a:r>
                <a:r>
                  <a:rPr lang="en-US" u="sng" dirty="0">
                    <a:latin typeface="Cambria Math" panose="02040503050406030204" pitchFamily="18" charset="0"/>
                    <a:ea typeface="Cambria Math" panose="02040503050406030204" pitchFamily="18" charset="0"/>
                  </a:rPr>
                  <a:t>FPR</a:t>
                </a:r>
                <a:r>
                  <a:rPr lang="en-US" dirty="0">
                    <a:latin typeface="Cambria Math" panose="02040503050406030204" pitchFamily="18" charset="0"/>
                    <a:ea typeface="Cambria Math" panose="02040503050406030204" pitchFamily="18" charset="0"/>
                  </a:rPr>
                  <a:t> = 100 - FPR</a:t>
                </a:r>
              </a:p>
              <a:p>
                <a:r>
                  <a:rPr lang="en-US" dirty="0"/>
                  <a:t>PM: Productivity metric: </a:t>
                </a:r>
                <a14:m>
                  <m:oMath xmlns:m="http://schemas.openxmlformats.org/officeDocument/2006/math">
                    <m:rad>
                      <m:radPr>
                        <m:degHide m:val="on"/>
                        <m:ctrlPr>
                          <a:rPr lang="en-US" b="0" i="1" smtClean="0">
                            <a:latin typeface="Cambria Math" panose="02040503050406030204" pitchFamily="18" charset="0"/>
                            <a:ea typeface="Cambria Math" panose="02040503050406030204" pitchFamily="18" charset="0"/>
                          </a:rPr>
                        </m:ctrlPr>
                      </m:radPr>
                      <m:deg/>
                      <m:e>
                        <m:r>
                          <m:rPr>
                            <m:sty m:val="p"/>
                          </m:rPr>
                          <a:rPr lang="en-US" b="0" i="0" smtClean="0">
                            <a:latin typeface="Cambria Math" panose="02040503050406030204" pitchFamily="18" charset="0"/>
                            <a:ea typeface="Cambria Math" panose="02040503050406030204" pitchFamily="18" charset="0"/>
                          </a:rPr>
                          <m:t>DR</m:t>
                        </m:r>
                        <m:r>
                          <a:rPr lang="en-US" b="0" i="0" smtClean="0">
                            <a:latin typeface="Cambria Math" panose="02040503050406030204" pitchFamily="18" charset="0"/>
                            <a:ea typeface="Cambria Math" panose="02040503050406030204" pitchFamily="18" charset="0"/>
                          </a:rPr>
                          <m:t>×(100−</m:t>
                        </m:r>
                        <m:r>
                          <m:rPr>
                            <m:sty m:val="p"/>
                          </m:rPr>
                          <a:rPr lang="en-US" b="0" i="0" smtClean="0">
                            <a:latin typeface="Cambria Math" panose="02040503050406030204" pitchFamily="18" charset="0"/>
                            <a:ea typeface="Cambria Math" panose="02040503050406030204" pitchFamily="18" charset="0"/>
                          </a:rPr>
                          <m:t>FPR</m:t>
                        </m:r>
                        <m:r>
                          <a:rPr lang="en-US" b="0" i="0" smtClean="0">
                            <a:latin typeface="Cambria Math" panose="02040503050406030204" pitchFamily="18" charset="0"/>
                            <a:ea typeface="Cambria Math" panose="02040503050406030204" pitchFamily="18" charset="0"/>
                          </a:rPr>
                          <m:t>)</m:t>
                        </m:r>
                      </m:e>
                    </m:rad>
                  </m:oMath>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85824" y="5800056"/>
                <a:ext cx="9058175" cy="981744"/>
              </a:xfrm>
              <a:prstGeom prst="rect">
                <a:avLst/>
              </a:prstGeom>
              <a:blipFill rotWithShape="0">
                <a:blip r:embed="rId2"/>
                <a:stretch>
                  <a:fillRect l="-538" t="-3086" r="-404" b="-7407"/>
                </a:stretch>
              </a:blipFill>
            </p:spPr>
            <p:txBody>
              <a:bodyPr/>
              <a:lstStyle/>
              <a:p>
                <a:r>
                  <a:rPr lang="en-US">
                    <a:noFill/>
                  </a:rPr>
                  <a:t> </a:t>
                </a:r>
              </a:p>
            </p:txBody>
          </p:sp>
        </mc:Fallback>
      </mc:AlternateContent>
      <p:grpSp>
        <p:nvGrpSpPr>
          <p:cNvPr id="3" name="Group 2"/>
          <p:cNvGrpSpPr/>
          <p:nvPr/>
        </p:nvGrpSpPr>
        <p:grpSpPr>
          <a:xfrm>
            <a:off x="2894707" y="5300186"/>
            <a:ext cx="1524893" cy="262414"/>
            <a:chOff x="2894707" y="5572225"/>
            <a:chExt cx="1524893" cy="262414"/>
          </a:xfrm>
        </p:grpSpPr>
        <p:sp>
          <p:nvSpPr>
            <p:cNvPr id="10" name="Rectangle 9"/>
            <p:cNvSpPr/>
            <p:nvPr/>
          </p:nvSpPr>
          <p:spPr>
            <a:xfrm>
              <a:off x="4038600" y="5572225"/>
              <a:ext cx="381000" cy="252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94707" y="5582385"/>
              <a:ext cx="381000" cy="252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p:cNvSpPr>
            <a:spLocks noGrp="1"/>
          </p:cNvSpPr>
          <p:nvPr>
            <p:ph type="title"/>
          </p:nvPr>
        </p:nvSpPr>
        <p:spPr>
          <a:xfrm>
            <a:off x="228600" y="131835"/>
            <a:ext cx="8686799" cy="1252728"/>
          </a:xfrm>
        </p:spPr>
        <p:txBody>
          <a:bodyPr>
            <a:normAutofit fontScale="90000"/>
          </a:bodyPr>
          <a:lstStyle/>
          <a:p>
            <a:r>
              <a:rPr lang="en-US" dirty="0"/>
              <a:t>RV-Match on Toyota ITC Benchmark</a:t>
            </a:r>
            <a:br>
              <a:rPr lang="en-US" dirty="0"/>
            </a:br>
            <a:r>
              <a:rPr lang="en-US" dirty="0"/>
              <a:t>- </a:t>
            </a:r>
            <a:r>
              <a:rPr lang="en-US" sz="4000" dirty="0"/>
              <a:t>Comparison with Static Analysis Tools -</a:t>
            </a:r>
            <a:endParaRPr lang="en-US" dirty="0"/>
          </a:p>
        </p:txBody>
      </p:sp>
      <p:sp>
        <p:nvSpPr>
          <p:cNvPr id="4" name="Rectangle 3"/>
          <p:cNvSpPr/>
          <p:nvPr/>
        </p:nvSpPr>
        <p:spPr>
          <a:xfrm>
            <a:off x="7086600" y="1472625"/>
            <a:ext cx="1639423" cy="584775"/>
          </a:xfrm>
          <a:prstGeom prst="rect">
            <a:avLst/>
          </a:prstGeom>
        </p:spPr>
        <p:txBody>
          <a:bodyPr wrap="none">
            <a:spAutoFit/>
          </a:bodyPr>
          <a:lstStyle/>
          <a:p>
            <a:r>
              <a:rPr lang="en-US" sz="3200" dirty="0">
                <a:solidFill>
                  <a:schemeClr val="bg1">
                    <a:lumMod val="65000"/>
                  </a:schemeClr>
                </a:solidFill>
              </a:rPr>
              <a:t>[CAV’16]</a:t>
            </a:r>
            <a:endParaRPr lang="en-US" sz="3200" dirty="0"/>
          </a:p>
        </p:txBody>
      </p:sp>
    </p:spTree>
    <p:extLst>
      <p:ext uri="{BB962C8B-B14F-4D97-AF65-F5344CB8AC3E}">
        <p14:creationId xmlns:p14="http://schemas.microsoft.com/office/powerpoint/2010/main" val="287730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304049985"/>
              </p:ext>
            </p:extLst>
          </p:nvPr>
        </p:nvGraphicFramePr>
        <p:xfrm>
          <a:off x="115054" y="2214221"/>
          <a:ext cx="8952744" cy="3348379"/>
        </p:xfrm>
        <a:graphic>
          <a:graphicData uri="http://schemas.openxmlformats.org/drawingml/2006/table">
            <a:tbl>
              <a:tblPr firstRow="1" bandRow="1"/>
              <a:tblGrid>
                <a:gridCol w="2094746">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533400">
                  <a:extLst>
                    <a:ext uri="{9D8B030D-6E8A-4147-A177-3AD203B41FA5}">
                      <a16:colId xmlns:a16="http://schemas.microsoft.com/office/drawing/2014/main" val="20008"/>
                    </a:ext>
                  </a:extLst>
                </a:gridCol>
                <a:gridCol w="621907">
                  <a:extLst>
                    <a:ext uri="{9D8B030D-6E8A-4147-A177-3AD203B41FA5}">
                      <a16:colId xmlns:a16="http://schemas.microsoft.com/office/drawing/2014/main" val="20009"/>
                    </a:ext>
                  </a:extLst>
                </a:gridCol>
                <a:gridCol w="312787">
                  <a:extLst>
                    <a:ext uri="{9D8B030D-6E8A-4147-A177-3AD203B41FA5}">
                      <a16:colId xmlns:a16="http://schemas.microsoft.com/office/drawing/2014/main" val="20010"/>
                    </a:ext>
                  </a:extLst>
                </a:gridCol>
                <a:gridCol w="469180">
                  <a:extLst>
                    <a:ext uri="{9D8B030D-6E8A-4147-A177-3AD203B41FA5}">
                      <a16:colId xmlns:a16="http://schemas.microsoft.com/office/drawing/2014/main" val="20011"/>
                    </a:ext>
                  </a:extLst>
                </a:gridCol>
                <a:gridCol w="577326">
                  <a:extLst>
                    <a:ext uri="{9D8B030D-6E8A-4147-A177-3AD203B41FA5}">
                      <a16:colId xmlns:a16="http://schemas.microsoft.com/office/drawing/2014/main" val="20012"/>
                    </a:ext>
                  </a:extLst>
                </a:gridCol>
                <a:gridCol w="304800">
                  <a:extLst>
                    <a:ext uri="{9D8B030D-6E8A-4147-A177-3AD203B41FA5}">
                      <a16:colId xmlns:a16="http://schemas.microsoft.com/office/drawing/2014/main" val="26919315"/>
                    </a:ext>
                  </a:extLst>
                </a:gridCol>
                <a:gridCol w="457200">
                  <a:extLst>
                    <a:ext uri="{9D8B030D-6E8A-4147-A177-3AD203B41FA5}">
                      <a16:colId xmlns:a16="http://schemas.microsoft.com/office/drawing/2014/main" val="17483572"/>
                    </a:ext>
                  </a:extLst>
                </a:gridCol>
                <a:gridCol w="380998">
                  <a:extLst>
                    <a:ext uri="{9D8B030D-6E8A-4147-A177-3AD203B41FA5}">
                      <a16:colId xmlns:a16="http://schemas.microsoft.com/office/drawing/2014/main" val="1302869494"/>
                    </a:ext>
                  </a:extLst>
                </a:gridCol>
              </a:tblGrid>
              <a:tr h="457478">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err="1"/>
                        <a:t>Shiraishi</a:t>
                      </a:r>
                      <a:r>
                        <a:rPr lang="en-US" sz="1400" b="1" baseline="0" dirty="0"/>
                        <a:t> et al., </a:t>
                      </a:r>
                    </a:p>
                    <a:p>
                      <a:pPr algn="l"/>
                      <a:r>
                        <a:rPr lang="en-US" sz="1400" b="1" baseline="0" dirty="0"/>
                        <a:t>ISSRE ’15</a:t>
                      </a:r>
                      <a:endParaRPr lang="en-US" sz="1400" b="1" dirty="0"/>
                    </a:p>
                  </a:txBody>
                  <a:tcPr marL="45720" marR="4572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dirty="0"/>
                        <a:t>RV-Match</a:t>
                      </a: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baseline="0" dirty="0" err="1"/>
                        <a:t>Valgrind</a:t>
                      </a:r>
                      <a:r>
                        <a:rPr lang="en-US" sz="1400" b="1" baseline="0" dirty="0"/>
                        <a:t> +</a:t>
                      </a:r>
                    </a:p>
                    <a:p>
                      <a:pPr algn="ctr"/>
                      <a:r>
                        <a:rPr lang="en-US" sz="1400" b="1" baseline="0" dirty="0" err="1"/>
                        <a:t>Helgrind</a:t>
                      </a:r>
                      <a:r>
                        <a:rPr lang="en-US" sz="1400" b="1" baseline="0" dirty="0"/>
                        <a:t> </a:t>
                      </a:r>
                      <a:r>
                        <a:rPr lang="en-US" sz="1400" b="1" dirty="0"/>
                        <a:t>(GCC)</a:t>
                      </a:r>
                    </a:p>
                  </a:txBody>
                  <a:tcPr marL="45720" marR="4572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dirty="0" err="1"/>
                        <a:t>UBSan</a:t>
                      </a:r>
                      <a:r>
                        <a:rPr lang="en-US" sz="1400" b="1" dirty="0"/>
                        <a:t> + </a:t>
                      </a:r>
                      <a:r>
                        <a:rPr lang="en-US" sz="1400" b="1" dirty="0" err="1"/>
                        <a:t>TSan</a:t>
                      </a:r>
                      <a:r>
                        <a:rPr lang="en-US" sz="1400" b="1" dirty="0"/>
                        <a:t> +</a:t>
                      </a:r>
                    </a:p>
                    <a:p>
                      <a:pPr algn="ctr"/>
                      <a:r>
                        <a:rPr lang="en-US" sz="1400" b="1" dirty="0" err="1"/>
                        <a:t>MSan</a:t>
                      </a:r>
                      <a:r>
                        <a:rPr lang="en-US" sz="1400" b="1" dirty="0"/>
                        <a:t> </a:t>
                      </a:r>
                      <a:r>
                        <a:rPr lang="en-US" sz="1400" b="1" baseline="0" dirty="0"/>
                        <a:t>+ </a:t>
                      </a:r>
                      <a:r>
                        <a:rPr lang="en-US" sz="1400" b="1" dirty="0" err="1"/>
                        <a:t>ASan</a:t>
                      </a:r>
                      <a:r>
                        <a:rPr lang="en-US" sz="1400" b="1" dirty="0"/>
                        <a:t> (Clang)</a:t>
                      </a:r>
                    </a:p>
                  </a:txBody>
                  <a:tcPr marL="45720" marR="4572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dirty="0" err="1"/>
                        <a:t>Frama</a:t>
                      </a:r>
                      <a:r>
                        <a:rPr lang="en-US" sz="1400" b="1" dirty="0"/>
                        <a:t>-C (Value Analysis Plugin) </a:t>
                      </a:r>
                    </a:p>
                  </a:txBody>
                  <a:tcPr marL="45720" marR="4572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gridSpan="3">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ctr"/>
                      <a:r>
                        <a:rPr lang="en-US" sz="1400" b="1" dirty="0" err="1"/>
                        <a:t>Compcert</a:t>
                      </a:r>
                      <a:r>
                        <a:rPr lang="en-US" sz="1400" b="1" dirty="0"/>
                        <a:t> Interpreter</a:t>
                      </a:r>
                      <a:r>
                        <a:rPr lang="en-US" sz="1400" b="1" baseline="0" dirty="0"/>
                        <a:t> </a:t>
                      </a:r>
                      <a:endParaRPr lang="en-US" sz="1400" b="1" dirty="0"/>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259081">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endParaRPr lang="en-US" sz="1400" dirty="0"/>
                    </a:p>
                  </a:txBody>
                  <a:tcPr marL="45720" marR="4572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mpd="sng">
                      <a:solidFill>
                        <a:sysClr val="windowText" lastClr="000000"/>
                      </a:solidFill>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mpd="sng">
                      <a:solidFill>
                        <a:sysClr val="windowText" lastClr="000000"/>
                      </a:solidFill>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DR</a:t>
                      </a:r>
                    </a:p>
                  </a:txBody>
                  <a:tcPr marL="45720" marR="4572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u="sng" dirty="0"/>
                        <a:t>FPR</a:t>
                      </a:r>
                    </a:p>
                  </a:txBody>
                  <a:tcPr marL="45720" marR="4572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200" b="1" dirty="0"/>
                        <a:t>PM</a:t>
                      </a:r>
                    </a:p>
                  </a:txBody>
                  <a:tcPr marL="45720" marR="4572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3841">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Static memory</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79</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89</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82</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96</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89</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97</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82</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89</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Dynamic</a:t>
                      </a:r>
                      <a:r>
                        <a:rPr lang="en-US" sz="1400" b="1" baseline="0" dirty="0"/>
                        <a:t> memory</a:t>
                      </a:r>
                      <a:endParaRPr lang="en-US" sz="1400" b="1" dirty="0"/>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94</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97</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95</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87</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16</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95</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39</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79</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27</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46</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29</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48</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Stack-related</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75</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95</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75</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84</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45</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65</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54</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35</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49</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Numerical</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96</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98</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22</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47</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59</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77</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79</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47</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61</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48</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79</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62</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524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Resource management</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93</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96</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57</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76</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47</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96</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67</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63</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46</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54</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32</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83</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52</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4384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Pointer-related</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98</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99</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77</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58</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97</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75</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81</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57</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87</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73</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Concurrency</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67</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82</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72</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79</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76</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67</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72</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26</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58</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42</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49</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Inappropriate</a:t>
                      </a:r>
                      <a:r>
                        <a:rPr lang="en-US" sz="1400" b="1" baseline="0" dirty="0"/>
                        <a:t> code</a:t>
                      </a:r>
                      <a:endParaRPr lang="en-US" sz="1400" b="1" dirty="0"/>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13</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0</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solidFill>
                      <a:srgbClr val="E66C7D">
                        <a:lumMod val="40000"/>
                        <a:lumOff val="6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33</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63</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45</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17</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83</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38</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rgbClr val="D4D4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Miscellaneous</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63</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79</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29</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53</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37</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61</a:t>
                      </a:r>
                    </a:p>
                  </a:txBody>
                  <a:tcPr marL="45720" marR="45720" marT="0" marB="0">
                    <a:lnL w="12700" cap="flat" cmpd="sng" algn="ctr">
                      <a:solidFill>
                        <a:srgbClr val="D4D4D6"/>
                      </a:solidFill>
                      <a:prstDash val="solid"/>
                      <a:round/>
                      <a:headEnd type="none" w="med" len="med"/>
                      <a:tailEnd type="none" w="med" len="med"/>
                    </a:lnL>
                    <a:lnR w="12700" cmpd="sng">
                      <a:solidFill>
                        <a:sysClr val="windowText" lastClr="000000"/>
                      </a:solidFill>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83</a:t>
                      </a:r>
                    </a:p>
                  </a:txBody>
                  <a:tcPr marL="45720" marR="45720" marT="0" marB="0">
                    <a:lnL w="12700" cmpd="sng">
                      <a:solidFill>
                        <a:sysClr val="windowText" lastClr="000000"/>
                      </a:solidFill>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49</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63</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63</a:t>
                      </a: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71</a:t>
                      </a:r>
                    </a:p>
                  </a:txBody>
                  <a:tcPr marL="45720" marR="45720" marT="0" marB="0">
                    <a:lnL w="12700" cap="flat" cmpd="sng" algn="ctr">
                      <a:solidFill>
                        <a:srgbClr val="D4D4D6"/>
                      </a:solidFill>
                      <a:prstDash val="solid"/>
                      <a:round/>
                      <a:headEnd type="none" w="med" len="med"/>
                      <a:tailEnd type="none" w="med" len="med"/>
                    </a:lnL>
                    <a:lnR w="12700" cap="flat" cmpd="sng" algn="ctr">
                      <a:solidFill>
                        <a:srgbClr val="D4D4D6"/>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67</a:t>
                      </a:r>
                    </a:p>
                  </a:txBody>
                  <a:tcPr marL="45720" marR="45720" marT="0" marB="0">
                    <a:lnL w="12700" cap="flat" cmpd="sng" algn="ctr">
                      <a:solidFill>
                        <a:srgbClr val="D4D4D6"/>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D4D4D6"/>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26389">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AVERAGE (Unweighted)</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79</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3175" cap="flat" cmpd="sng" algn="ctr">
                      <a:solidFill>
                        <a:sysClr val="windowText" lastClr="000000"/>
                      </a:solidFill>
                      <a:prstDash val="solid"/>
                      <a:round/>
                      <a:headEnd type="none" w="med" len="med"/>
                      <a:tailEnd type="none" w="med" len="med"/>
                    </a:lnL>
                    <a:lnR w="3175" cap="flat" cmpd="sng" algn="ctr">
                      <a:no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89</a:t>
                      </a:r>
                    </a:p>
                  </a:txBody>
                  <a:tcPr marL="45720" marR="45720" marT="0" marB="0">
                    <a:lnL w="3175"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44</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95</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65</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51</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93</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69</a:t>
                      </a:r>
                    </a:p>
                  </a:txBody>
                  <a:tcPr marL="45720" marR="45720" marT="0" marB="0">
                    <a:lnL w="3175"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61</a:t>
                      </a:r>
                    </a:p>
                  </a:txBody>
                  <a:tcPr marL="45720" marR="45720" marT="0" marB="0">
                    <a:lnL w="12700" cmpd="sng">
                      <a:solidFill>
                        <a:sysClr val="windowText" lastClr="000000"/>
                      </a:solidFill>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59</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mpd="sng">
                      <a:solidFill>
                        <a:sysClr val="windowText" lastClr="000000"/>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60</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52</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74</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62</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26389">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b="1" dirty="0"/>
                        <a:t>AVERAGE (Weighted)</a:t>
                      </a:r>
                    </a:p>
                  </a:txBody>
                  <a:tcPr marL="45720" marR="4572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82</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100</a:t>
                      </a:r>
                    </a:p>
                  </a:txBody>
                  <a:tcPr marL="45720" marR="45720" marT="0" marB="0">
                    <a:lnL w="3175" cap="flat" cmpd="sng" algn="ctr">
                      <a:solidFill>
                        <a:sysClr val="windowText" lastClr="000000"/>
                      </a:solidFill>
                      <a:prstDash val="solid"/>
                      <a:round/>
                      <a:headEnd type="none" w="med" len="med"/>
                      <a:tailEnd type="none" w="med" len="med"/>
                    </a:lnL>
                    <a:lnR w="38100" cap="flat" cmpd="sng" algn="ctr">
                      <a:no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91</a:t>
                      </a:r>
                    </a:p>
                  </a:txBody>
                  <a:tcPr marL="45720" marR="45720" marT="0" marB="0">
                    <a:lnL w="381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76D">
                        <a:lumMod val="60000"/>
                        <a:lumOff val="40000"/>
                      </a:srgbClr>
                    </a:solid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42</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97</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65</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47</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95</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67</a:t>
                      </a:r>
                    </a:p>
                  </a:txBody>
                  <a:tcPr marL="45720" marR="45720" marT="0" marB="0">
                    <a:lnL w="3175" cap="flat" cmpd="sng" algn="ctr">
                      <a:solidFill>
                        <a:sysClr val="windowText" lastClr="000000"/>
                      </a:solidFill>
                      <a:prstDash val="solid"/>
                      <a:round/>
                      <a:headEnd type="none" w="med" len="med"/>
                      <a:tailEnd type="none" w="med" len="med"/>
                    </a:lnL>
                    <a:lnR w="12700" cmpd="sng">
                      <a:solidFill>
                        <a:sysClr val="windowText" lastClr="000000"/>
                      </a:solidFill>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66</a:t>
                      </a:r>
                    </a:p>
                  </a:txBody>
                  <a:tcPr marL="45720" marR="45720" marT="0" marB="0">
                    <a:lnL w="12700" cmpd="sng">
                      <a:solidFill>
                        <a:sysClr val="windowText" lastClr="000000"/>
                      </a:solidFill>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55</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60</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51</a:t>
                      </a:r>
                    </a:p>
                  </a:txBody>
                  <a:tcPr marL="45720" marR="45720" marT="0" marB="0">
                    <a:lnL w="12700"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76</a:t>
                      </a:r>
                    </a:p>
                  </a:txBody>
                  <a:tcPr marL="45720" marR="45720" marT="0" marB="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rbel"/>
                        </a:defRPr>
                      </a:lvl1pPr>
                      <a:lvl2pPr marL="457200" algn="l" defTabSz="914400" rtl="0" eaLnBrk="1" latinLnBrk="0" hangingPunct="1">
                        <a:defRPr sz="1800" kern="1200">
                          <a:solidFill>
                            <a:schemeClr val="tx1"/>
                          </a:solidFill>
                          <a:latin typeface="Corbel"/>
                        </a:defRPr>
                      </a:lvl2pPr>
                      <a:lvl3pPr marL="914400" algn="l" defTabSz="914400" rtl="0" eaLnBrk="1" latinLnBrk="0" hangingPunct="1">
                        <a:defRPr sz="1800" kern="1200">
                          <a:solidFill>
                            <a:schemeClr val="tx1"/>
                          </a:solidFill>
                          <a:latin typeface="Corbel"/>
                        </a:defRPr>
                      </a:lvl3pPr>
                      <a:lvl4pPr marL="1371600" algn="l" defTabSz="914400" rtl="0" eaLnBrk="1" latinLnBrk="0" hangingPunct="1">
                        <a:defRPr sz="1800" kern="1200">
                          <a:solidFill>
                            <a:schemeClr val="tx1"/>
                          </a:solidFill>
                          <a:latin typeface="Corbel"/>
                        </a:defRPr>
                      </a:lvl4pPr>
                      <a:lvl5pPr marL="1828800" algn="l" defTabSz="914400" rtl="0" eaLnBrk="1" latinLnBrk="0" hangingPunct="1">
                        <a:defRPr sz="1800" kern="1200">
                          <a:solidFill>
                            <a:schemeClr val="tx1"/>
                          </a:solidFill>
                          <a:latin typeface="Corbel"/>
                        </a:defRPr>
                      </a:lvl5pPr>
                      <a:lvl6pPr marL="2286000" algn="l" defTabSz="914400" rtl="0" eaLnBrk="1" latinLnBrk="0" hangingPunct="1">
                        <a:defRPr sz="1800" kern="1200">
                          <a:solidFill>
                            <a:schemeClr val="tx1"/>
                          </a:solidFill>
                          <a:latin typeface="Corbel"/>
                        </a:defRPr>
                      </a:lvl6pPr>
                      <a:lvl7pPr marL="2743200" algn="l" defTabSz="914400" rtl="0" eaLnBrk="1" latinLnBrk="0" hangingPunct="1">
                        <a:defRPr sz="1800" kern="1200">
                          <a:solidFill>
                            <a:schemeClr val="tx1"/>
                          </a:solidFill>
                          <a:latin typeface="Corbel"/>
                        </a:defRPr>
                      </a:lvl7pPr>
                      <a:lvl8pPr marL="3200400" algn="l" defTabSz="914400" rtl="0" eaLnBrk="1" latinLnBrk="0" hangingPunct="1">
                        <a:defRPr sz="1800" kern="1200">
                          <a:solidFill>
                            <a:schemeClr val="tx1"/>
                          </a:solidFill>
                          <a:latin typeface="Corbel"/>
                        </a:defRPr>
                      </a:lvl8pPr>
                      <a:lvl9pPr marL="3657600" algn="l" defTabSz="914400" rtl="0" eaLnBrk="1" latinLnBrk="0" hangingPunct="1">
                        <a:defRPr sz="1800" kern="1200">
                          <a:solidFill>
                            <a:schemeClr val="tx1"/>
                          </a:solidFill>
                          <a:latin typeface="Corbel"/>
                        </a:defRPr>
                      </a:lvl9pPr>
                    </a:lstStyle>
                    <a:p>
                      <a:pPr algn="l"/>
                      <a:r>
                        <a:rPr lang="en-US" sz="1400" dirty="0"/>
                        <a:t>63</a:t>
                      </a:r>
                    </a:p>
                  </a:txBody>
                  <a:tcPr marL="45720" marR="45720" marT="0" marB="0">
                    <a:lnL w="31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mc:AlternateContent xmlns:mc="http://schemas.openxmlformats.org/markup-compatibility/2006" xmlns:a14="http://schemas.microsoft.com/office/drawing/2010/main">
        <mc:Choice Requires="a14">
          <p:sp>
            <p:nvSpPr>
              <p:cNvPr id="8" name="TextBox 7"/>
              <p:cNvSpPr txBox="1"/>
              <p:nvPr/>
            </p:nvSpPr>
            <p:spPr>
              <a:xfrm>
                <a:off x="85824" y="5800056"/>
                <a:ext cx="9058175" cy="981744"/>
              </a:xfrm>
              <a:prstGeom prst="rect">
                <a:avLst/>
              </a:prstGeom>
              <a:noFill/>
            </p:spPr>
            <p:txBody>
              <a:bodyPr wrap="square" rtlCol="0">
                <a:spAutoFit/>
              </a:bodyPr>
              <a:lstStyle/>
              <a:p>
                <a:r>
                  <a:rPr lang="en-US" dirty="0"/>
                  <a:t>DR: Percent of programs with defects where defects are reported</a:t>
                </a:r>
              </a:p>
              <a:p>
                <a:r>
                  <a:rPr lang="en-US" dirty="0"/>
                  <a:t>FPR: Percent of programs without defects, with defects incorrectly reported; </a:t>
                </a:r>
                <a:r>
                  <a:rPr lang="en-US" u="sng" dirty="0">
                    <a:latin typeface="Cambria Math" panose="02040503050406030204" pitchFamily="18" charset="0"/>
                    <a:ea typeface="Cambria Math" panose="02040503050406030204" pitchFamily="18" charset="0"/>
                  </a:rPr>
                  <a:t>FPR</a:t>
                </a:r>
                <a:r>
                  <a:rPr lang="en-US" dirty="0">
                    <a:latin typeface="Cambria Math" panose="02040503050406030204" pitchFamily="18" charset="0"/>
                    <a:ea typeface="Cambria Math" panose="02040503050406030204" pitchFamily="18" charset="0"/>
                  </a:rPr>
                  <a:t> = 100 - FPR</a:t>
                </a:r>
              </a:p>
              <a:p>
                <a:r>
                  <a:rPr lang="en-US" dirty="0"/>
                  <a:t>PM: Productivity metric: </a:t>
                </a:r>
                <a14:m>
                  <m:oMath xmlns:m="http://schemas.openxmlformats.org/officeDocument/2006/math">
                    <m:rad>
                      <m:radPr>
                        <m:degHide m:val="on"/>
                        <m:ctrlPr>
                          <a:rPr lang="en-US" b="0" i="1" smtClean="0">
                            <a:latin typeface="Cambria Math" panose="02040503050406030204" pitchFamily="18" charset="0"/>
                            <a:ea typeface="Cambria Math" panose="02040503050406030204" pitchFamily="18" charset="0"/>
                          </a:rPr>
                        </m:ctrlPr>
                      </m:radPr>
                      <m:deg/>
                      <m:e>
                        <m:r>
                          <m:rPr>
                            <m:sty m:val="p"/>
                          </m:rPr>
                          <a:rPr lang="en-US" b="0" i="0" smtClean="0">
                            <a:latin typeface="Cambria Math" panose="02040503050406030204" pitchFamily="18" charset="0"/>
                            <a:ea typeface="Cambria Math" panose="02040503050406030204" pitchFamily="18" charset="0"/>
                          </a:rPr>
                          <m:t>DR</m:t>
                        </m:r>
                        <m:r>
                          <a:rPr lang="en-US" b="0" i="0" smtClean="0">
                            <a:latin typeface="Cambria Math" panose="02040503050406030204" pitchFamily="18" charset="0"/>
                            <a:ea typeface="Cambria Math" panose="02040503050406030204" pitchFamily="18" charset="0"/>
                          </a:rPr>
                          <m:t>×(100−</m:t>
                        </m:r>
                        <m:r>
                          <m:rPr>
                            <m:sty m:val="p"/>
                          </m:rPr>
                          <a:rPr lang="en-US" b="0" i="0" smtClean="0">
                            <a:latin typeface="Cambria Math" panose="02040503050406030204" pitchFamily="18" charset="0"/>
                            <a:ea typeface="Cambria Math" panose="02040503050406030204" pitchFamily="18" charset="0"/>
                          </a:rPr>
                          <m:t>FPR</m:t>
                        </m:r>
                        <m:r>
                          <a:rPr lang="en-US" b="0" i="0" smtClean="0">
                            <a:latin typeface="Cambria Math" panose="02040503050406030204" pitchFamily="18" charset="0"/>
                            <a:ea typeface="Cambria Math" panose="02040503050406030204" pitchFamily="18" charset="0"/>
                          </a:rPr>
                          <m:t>)</m:t>
                        </m:r>
                      </m:e>
                    </m:rad>
                  </m:oMath>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85824" y="5800056"/>
                <a:ext cx="9058175" cy="981744"/>
              </a:xfrm>
              <a:prstGeom prst="rect">
                <a:avLst/>
              </a:prstGeom>
              <a:blipFill rotWithShape="0">
                <a:blip r:embed="rId2"/>
                <a:stretch>
                  <a:fillRect l="-538" t="-3086" r="-404" b="-7407"/>
                </a:stretch>
              </a:blipFill>
            </p:spPr>
            <p:txBody>
              <a:bodyPr/>
              <a:lstStyle/>
              <a:p>
                <a:r>
                  <a:rPr lang="en-US">
                    <a:noFill/>
                  </a:rPr>
                  <a:t> </a:t>
                </a:r>
              </a:p>
            </p:txBody>
          </p:sp>
        </mc:Fallback>
      </mc:AlternateContent>
      <p:sp>
        <p:nvSpPr>
          <p:cNvPr id="9" name="Title 1"/>
          <p:cNvSpPr>
            <a:spLocks noGrp="1"/>
          </p:cNvSpPr>
          <p:nvPr>
            <p:ph type="title"/>
          </p:nvPr>
        </p:nvSpPr>
        <p:spPr>
          <a:xfrm>
            <a:off x="228600" y="131835"/>
            <a:ext cx="8686799" cy="1252728"/>
          </a:xfrm>
        </p:spPr>
        <p:txBody>
          <a:bodyPr>
            <a:normAutofit fontScale="90000"/>
          </a:bodyPr>
          <a:lstStyle/>
          <a:p>
            <a:r>
              <a:rPr lang="en-US" dirty="0"/>
              <a:t>RV-Match on Toyota ITC Benchmark</a:t>
            </a:r>
            <a:br>
              <a:rPr lang="en-US" dirty="0"/>
            </a:br>
            <a:r>
              <a:rPr lang="en-US" dirty="0"/>
              <a:t>- </a:t>
            </a:r>
            <a:r>
              <a:rPr lang="en-US" sz="4000" dirty="0"/>
              <a:t>Comparison with Other Analysis Tools -</a:t>
            </a:r>
            <a:endParaRPr lang="en-US" dirty="0"/>
          </a:p>
        </p:txBody>
      </p:sp>
      <p:grpSp>
        <p:nvGrpSpPr>
          <p:cNvPr id="3" name="Group 2"/>
          <p:cNvGrpSpPr/>
          <p:nvPr/>
        </p:nvGrpSpPr>
        <p:grpSpPr>
          <a:xfrm>
            <a:off x="3027554" y="5310346"/>
            <a:ext cx="3536797" cy="252254"/>
            <a:chOff x="2775759" y="5582385"/>
            <a:chExt cx="3536797" cy="252254"/>
          </a:xfrm>
        </p:grpSpPr>
        <p:sp>
          <p:nvSpPr>
            <p:cNvPr id="10" name="Rectangle 9"/>
            <p:cNvSpPr/>
            <p:nvPr/>
          </p:nvSpPr>
          <p:spPr>
            <a:xfrm>
              <a:off x="5693720" y="5582385"/>
              <a:ext cx="618836" cy="2420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75759" y="5582385"/>
              <a:ext cx="455343" cy="252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125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5178"/>
            <a:ext cx="8610600" cy="1143000"/>
          </a:xfrm>
        </p:spPr>
        <p:txBody>
          <a:bodyPr>
            <a:normAutofit/>
          </a:bodyPr>
          <a:lstStyle/>
          <a:p>
            <a:r>
              <a:rPr lang="en-US" dirty="0"/>
              <a:t>From RV-Match to Blockchain</a:t>
            </a:r>
          </a:p>
        </p:txBody>
      </p:sp>
      <p:sp>
        <p:nvSpPr>
          <p:cNvPr id="3" name="Content Placeholder 2"/>
          <p:cNvSpPr>
            <a:spLocks noGrp="1"/>
          </p:cNvSpPr>
          <p:nvPr>
            <p:ph idx="1"/>
          </p:nvPr>
        </p:nvSpPr>
        <p:spPr/>
        <p:txBody>
          <a:bodyPr/>
          <a:lstStyle/>
          <a:p>
            <a:r>
              <a:rPr lang="en-US" dirty="0"/>
              <a:t>RV-Match currently commercialized within</a:t>
            </a:r>
          </a:p>
          <a:p>
            <a:endParaRPr lang="en-US" dirty="0"/>
          </a:p>
          <a:p>
            <a:endParaRPr lang="en-US" dirty="0"/>
          </a:p>
          <a:p>
            <a:endParaRPr lang="en-US" dirty="0"/>
          </a:p>
          <a:p>
            <a:r>
              <a:rPr lang="en-US" dirty="0"/>
              <a:t>The same technology, K, used for defining blockchain languages: EVM, IELE, Plutus,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dirty="0"/>
          </a:p>
        </p:txBody>
      </p:sp>
      <p:pic>
        <p:nvPicPr>
          <p:cNvPr id="1026" name="Picture 2" descr="NA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627860"/>
            <a:ext cx="1063625" cy="9059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404094" y="2657475"/>
            <a:ext cx="2228850" cy="1076325"/>
          </a:xfrm>
          <a:prstGeom prst="rect">
            <a:avLst/>
          </a:prstGeom>
        </p:spPr>
      </p:pic>
      <p:pic>
        <p:nvPicPr>
          <p:cNvPr id="8" name="Picture 7"/>
          <p:cNvPicPr>
            <a:picLocks noChangeAspect="1"/>
          </p:cNvPicPr>
          <p:nvPr/>
        </p:nvPicPr>
        <p:blipFill>
          <a:blip r:embed="rId4"/>
          <a:stretch>
            <a:fillRect/>
          </a:stretch>
        </p:blipFill>
        <p:spPr>
          <a:xfrm>
            <a:off x="6553200" y="2524559"/>
            <a:ext cx="2314575" cy="1162050"/>
          </a:xfrm>
          <a:prstGeom prst="rect">
            <a:avLst/>
          </a:prstGeom>
        </p:spPr>
      </p:pic>
      <p:pic>
        <p:nvPicPr>
          <p:cNvPr id="9" name="Picture 8"/>
          <p:cNvPicPr>
            <a:picLocks noChangeAspect="1"/>
          </p:cNvPicPr>
          <p:nvPr/>
        </p:nvPicPr>
        <p:blipFill>
          <a:blip r:embed="rId5"/>
          <a:stretch>
            <a:fillRect/>
          </a:stretch>
        </p:blipFill>
        <p:spPr>
          <a:xfrm>
            <a:off x="1476375" y="2657475"/>
            <a:ext cx="3095625" cy="876300"/>
          </a:xfrm>
          <a:prstGeom prst="rect">
            <a:avLst/>
          </a:prstGeom>
        </p:spPr>
      </p:pic>
      <p:pic>
        <p:nvPicPr>
          <p:cNvPr id="10" name="Picture 9"/>
          <p:cNvPicPr>
            <a:picLocks noChangeAspect="1"/>
          </p:cNvPicPr>
          <p:nvPr/>
        </p:nvPicPr>
        <p:blipFill>
          <a:blip r:embed="rId6"/>
          <a:stretch>
            <a:fillRect/>
          </a:stretch>
        </p:blipFill>
        <p:spPr>
          <a:xfrm>
            <a:off x="286858" y="5257800"/>
            <a:ext cx="1857375" cy="1390650"/>
          </a:xfrm>
          <a:prstGeom prst="rect">
            <a:avLst/>
          </a:prstGeom>
        </p:spPr>
      </p:pic>
      <p:pic>
        <p:nvPicPr>
          <p:cNvPr id="11" name="Picture 10"/>
          <p:cNvPicPr>
            <a:picLocks noChangeAspect="1"/>
          </p:cNvPicPr>
          <p:nvPr/>
        </p:nvPicPr>
        <p:blipFill>
          <a:blip r:embed="rId7"/>
          <a:stretch>
            <a:fillRect/>
          </a:stretch>
        </p:blipFill>
        <p:spPr>
          <a:xfrm>
            <a:off x="2438400" y="5453062"/>
            <a:ext cx="3305175" cy="1000125"/>
          </a:xfrm>
          <a:prstGeom prst="rect">
            <a:avLst/>
          </a:prstGeom>
        </p:spPr>
      </p:pic>
    </p:spTree>
    <p:extLst>
      <p:ext uri="{BB962C8B-B14F-4D97-AF65-F5344CB8AC3E}">
        <p14:creationId xmlns:p14="http://schemas.microsoft.com/office/powerpoint/2010/main" val="2073828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KEVM: Semantics of the Ethereum Virtual Machine (EVM) in K</a:t>
            </a:r>
          </a:p>
        </p:txBody>
      </p:sp>
      <p:sp>
        <p:nvSpPr>
          <p:cNvPr id="3" name="Content Placeholder 2"/>
          <p:cNvSpPr>
            <a:spLocks noGrp="1"/>
          </p:cNvSpPr>
          <p:nvPr>
            <p:ph idx="1"/>
          </p:nvPr>
        </p:nvSpPr>
        <p:spPr>
          <a:xfrm>
            <a:off x="228600" y="3930650"/>
            <a:ext cx="8839200" cy="2622550"/>
          </a:xfrm>
        </p:spPr>
        <p:txBody>
          <a:bodyPr>
            <a:normAutofit/>
          </a:bodyPr>
          <a:lstStyle/>
          <a:p>
            <a:pPr marL="0" indent="0">
              <a:buNone/>
            </a:pPr>
            <a:r>
              <a:rPr lang="en-US" dirty="0"/>
              <a:t>Defined complete semantics of EVM in K</a:t>
            </a:r>
          </a:p>
          <a:p>
            <a:pPr lvl="1"/>
            <a:r>
              <a:rPr lang="en-US" dirty="0">
                <a:hlinkClick r:id="rId2"/>
              </a:rPr>
              <a:t>https://github.com/kframework/evm-semantics</a:t>
            </a:r>
            <a:endParaRPr lang="en-US" dirty="0"/>
          </a:p>
          <a:p>
            <a:pPr lvl="1"/>
            <a:r>
              <a:rPr lang="en-US" dirty="0"/>
              <a:t>Passes all 40,683 tests of C++ reference </a:t>
            </a:r>
            <a:r>
              <a:rPr lang="en-US" dirty="0" err="1"/>
              <a:t>impl</a:t>
            </a:r>
            <a:r>
              <a:rPr lang="en-US" dirty="0"/>
              <a:t>.</a:t>
            </a:r>
          </a:p>
          <a:p>
            <a:pPr lvl="1"/>
            <a:r>
              <a:rPr lang="en-US" dirty="0">
                <a:solidFill>
                  <a:srgbClr val="0070C0"/>
                </a:solidFill>
              </a:rPr>
              <a:t>Only 20x slower than C++ implementation</a:t>
            </a:r>
          </a:p>
          <a:p>
            <a:pPr lvl="2"/>
            <a:r>
              <a:rPr lang="en-US" dirty="0">
                <a:solidFill>
                  <a:srgbClr val="0070C0"/>
                </a:solidFill>
              </a:rPr>
              <a:t>10x on usual contracts, 30x on stress tests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dirty="0"/>
          </a:p>
        </p:txBody>
      </p:sp>
      <p:sp>
        <p:nvSpPr>
          <p:cNvPr id="5" name="Rectangle 4">
            <a:extLst>
              <a:ext uri="{FF2B5EF4-FFF2-40B4-BE49-F238E27FC236}">
                <a16:creationId xmlns:a16="http://schemas.microsoft.com/office/drawing/2014/main" id="{04928E61-899C-4F94-90EF-DF921C452F73}"/>
              </a:ext>
            </a:extLst>
          </p:cNvPr>
          <p:cNvSpPr/>
          <p:nvPr/>
        </p:nvSpPr>
        <p:spPr>
          <a:xfrm>
            <a:off x="5043428" y="1597531"/>
            <a:ext cx="1509772" cy="584775"/>
          </a:xfrm>
          <a:prstGeom prst="rect">
            <a:avLst/>
          </a:prstGeom>
        </p:spPr>
        <p:txBody>
          <a:bodyPr wrap="none">
            <a:spAutoFit/>
          </a:bodyPr>
          <a:lstStyle/>
          <a:p>
            <a:pPr lvl="0"/>
            <a:r>
              <a:rPr lang="en-US" sz="3200" dirty="0">
                <a:solidFill>
                  <a:prstClr val="white">
                    <a:lumMod val="65000"/>
                  </a:prstClr>
                </a:solidFill>
              </a:rPr>
              <a:t>[CSL’18]</a:t>
            </a:r>
            <a:endParaRPr lang="en-US" sz="3200" dirty="0">
              <a:solidFill>
                <a:prstClr val="black"/>
              </a:solidFill>
            </a:endParaRPr>
          </a:p>
        </p:txBody>
      </p:sp>
      <p:pic>
        <p:nvPicPr>
          <p:cNvPr id="6" name="Picture 5">
            <a:extLst>
              <a:ext uri="{FF2B5EF4-FFF2-40B4-BE49-F238E27FC236}">
                <a16:creationId xmlns:a16="http://schemas.microsoft.com/office/drawing/2014/main" id="{78D21C69-BF6F-481A-B337-A771075ABC28}"/>
              </a:ext>
            </a:extLst>
          </p:cNvPr>
          <p:cNvPicPr>
            <a:picLocks noChangeAspect="1"/>
          </p:cNvPicPr>
          <p:nvPr/>
        </p:nvPicPr>
        <p:blipFill>
          <a:blip r:embed="rId3"/>
          <a:stretch>
            <a:fillRect/>
          </a:stretch>
        </p:blipFill>
        <p:spPr>
          <a:xfrm>
            <a:off x="457200" y="1695662"/>
            <a:ext cx="3878036" cy="2171700"/>
          </a:xfrm>
          <a:prstGeom prst="rect">
            <a:avLst/>
          </a:prstGeom>
        </p:spPr>
      </p:pic>
    </p:spTree>
    <p:extLst>
      <p:ext uri="{BB962C8B-B14F-4D97-AF65-F5344CB8AC3E}">
        <p14:creationId xmlns:p14="http://schemas.microsoft.com/office/powerpoint/2010/main" val="2775093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28CE-2422-426A-8E70-FB8E3A69F035}"/>
              </a:ext>
            </a:extLst>
          </p:cNvPr>
          <p:cNvSpPr>
            <a:spLocks noGrp="1"/>
          </p:cNvSpPr>
          <p:nvPr>
            <p:ph type="title"/>
          </p:nvPr>
        </p:nvSpPr>
        <p:spPr/>
        <p:txBody>
          <a:bodyPr/>
          <a:lstStyle/>
          <a:p>
            <a:r>
              <a:rPr lang="en-US" dirty="0"/>
              <a:t>What Can We Do with KEVM?</a:t>
            </a:r>
          </a:p>
        </p:txBody>
      </p:sp>
      <p:sp>
        <p:nvSpPr>
          <p:cNvPr id="3" name="Content Placeholder 2">
            <a:extLst>
              <a:ext uri="{FF2B5EF4-FFF2-40B4-BE49-F238E27FC236}">
                <a16:creationId xmlns:a16="http://schemas.microsoft.com/office/drawing/2014/main" id="{7A912A3D-235D-485F-9E71-9DAE24418667}"/>
              </a:ext>
            </a:extLst>
          </p:cNvPr>
          <p:cNvSpPr>
            <a:spLocks noGrp="1"/>
          </p:cNvSpPr>
          <p:nvPr>
            <p:ph idx="1"/>
          </p:nvPr>
        </p:nvSpPr>
        <p:spPr>
          <a:xfrm>
            <a:off x="455023" y="1424169"/>
            <a:ext cx="8229600" cy="4824231"/>
          </a:xfrm>
        </p:spPr>
        <p:txBody>
          <a:bodyPr>
            <a:normAutofit/>
          </a:bodyPr>
          <a:lstStyle/>
          <a:p>
            <a:pPr marL="0" indent="0">
              <a:buNone/>
            </a:pPr>
            <a:r>
              <a:rPr lang="en-US" dirty="0">
                <a:solidFill>
                  <a:srgbClr val="0070C0"/>
                </a:solidFill>
              </a:rPr>
              <a:t>Generate and deploy correct-by-construction EVM client!  </a:t>
            </a:r>
            <a:r>
              <a:rPr lang="en-US" dirty="0"/>
              <a:t>IOHK has just done that, in collaboration with RV, as a </a:t>
            </a:r>
            <a:r>
              <a:rPr lang="en-US" dirty="0" err="1"/>
              <a:t>Cardano</a:t>
            </a:r>
            <a:r>
              <a:rPr lang="en-US" dirty="0"/>
              <a:t> </a:t>
            </a:r>
            <a:r>
              <a:rPr lang="en-US" dirty="0" err="1"/>
              <a:t>testnet</a:t>
            </a:r>
            <a:endParaRPr lang="en-US" dirty="0"/>
          </a:p>
          <a:p>
            <a:pPr marL="0" indent="0">
              <a:buNone/>
            </a:pPr>
            <a:endParaRPr lang="en-US" dirty="0"/>
          </a:p>
          <a:p>
            <a:pPr marL="0" indent="0">
              <a:buNone/>
            </a:pPr>
            <a:endParaRPr lang="en-US" dirty="0"/>
          </a:p>
          <a:p>
            <a:pPr marL="0" indent="0">
              <a:buNone/>
            </a:pPr>
            <a:r>
              <a:rPr lang="en-US" dirty="0">
                <a:solidFill>
                  <a:srgbClr val="0070C0"/>
                </a:solidFill>
              </a:rPr>
              <a:t>Formally verify Ethereum smart contracts!  </a:t>
            </a:r>
            <a:r>
              <a:rPr lang="en-US" dirty="0"/>
              <a:t>RV is doing that, commercially.  RV also won Ethereum Security grant to verify Casper.</a:t>
            </a:r>
          </a:p>
        </p:txBody>
      </p:sp>
      <p:sp>
        <p:nvSpPr>
          <p:cNvPr id="4" name="Slide Number Placeholder 3">
            <a:extLst>
              <a:ext uri="{FF2B5EF4-FFF2-40B4-BE49-F238E27FC236}">
                <a16:creationId xmlns:a16="http://schemas.microsoft.com/office/drawing/2014/main" id="{C3ADB48D-092F-462E-B897-4E1935E24147}"/>
              </a:ext>
            </a:extLst>
          </p:cNvPr>
          <p:cNvSpPr>
            <a:spLocks noGrp="1"/>
          </p:cNvSpPr>
          <p:nvPr>
            <p:ph type="sldNum" sz="quarter" idx="12"/>
          </p:nvPr>
        </p:nvSpPr>
        <p:spPr/>
        <p:txBody>
          <a:bodyPr/>
          <a:lstStyle/>
          <a:p>
            <a:fld id="{B6F15528-21DE-4FAA-801E-634DDDAF4B2B}" type="slidenum">
              <a:rPr lang="en-US" smtClean="0"/>
              <a:pPr/>
              <a:t>16</a:t>
            </a:fld>
            <a:endParaRPr lang="en-US" dirty="0"/>
          </a:p>
        </p:txBody>
      </p:sp>
      <p:pic>
        <p:nvPicPr>
          <p:cNvPr id="7" name="Picture 6">
            <a:extLst>
              <a:ext uri="{FF2B5EF4-FFF2-40B4-BE49-F238E27FC236}">
                <a16:creationId xmlns:a16="http://schemas.microsoft.com/office/drawing/2014/main" id="{392F762F-7B1D-494B-AB0F-E0A124FA3CB3}"/>
              </a:ext>
            </a:extLst>
          </p:cNvPr>
          <p:cNvPicPr>
            <a:picLocks noChangeAspect="1"/>
          </p:cNvPicPr>
          <p:nvPr/>
        </p:nvPicPr>
        <p:blipFill>
          <a:blip r:embed="rId2"/>
          <a:stretch>
            <a:fillRect/>
          </a:stretch>
        </p:blipFill>
        <p:spPr>
          <a:xfrm>
            <a:off x="990600" y="3048000"/>
            <a:ext cx="3305175" cy="1000125"/>
          </a:xfrm>
          <a:prstGeom prst="rect">
            <a:avLst/>
          </a:prstGeom>
        </p:spPr>
      </p:pic>
      <p:pic>
        <p:nvPicPr>
          <p:cNvPr id="8" name="Picture 7">
            <a:extLst>
              <a:ext uri="{FF2B5EF4-FFF2-40B4-BE49-F238E27FC236}">
                <a16:creationId xmlns:a16="http://schemas.microsoft.com/office/drawing/2014/main" id="{5DB456ED-AD07-412D-9345-A81D7A5B984C}"/>
              </a:ext>
            </a:extLst>
          </p:cNvPr>
          <p:cNvPicPr>
            <a:picLocks noChangeAspect="1"/>
          </p:cNvPicPr>
          <p:nvPr/>
        </p:nvPicPr>
        <p:blipFill>
          <a:blip r:embed="rId3"/>
          <a:stretch>
            <a:fillRect/>
          </a:stretch>
        </p:blipFill>
        <p:spPr>
          <a:xfrm>
            <a:off x="7327991" y="5229225"/>
            <a:ext cx="1857375" cy="1390650"/>
          </a:xfrm>
          <a:prstGeom prst="rect">
            <a:avLst/>
          </a:prstGeom>
        </p:spPr>
      </p:pic>
      <p:pic>
        <p:nvPicPr>
          <p:cNvPr id="1026" name="Picture 2" descr="https://runtimeverification.com/img/rv_logo.png">
            <a:extLst>
              <a:ext uri="{FF2B5EF4-FFF2-40B4-BE49-F238E27FC236}">
                <a16:creationId xmlns:a16="http://schemas.microsoft.com/office/drawing/2014/main" id="{BB15AF73-52CD-4B63-BA0C-5BA584CCA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525725"/>
            <a:ext cx="1753990" cy="1357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658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96C3FE-51EC-4018-85FF-4ADE19D032DF}"/>
              </a:ext>
            </a:extLst>
          </p:cNvPr>
          <p:cNvPicPr>
            <a:picLocks noChangeAspect="1"/>
          </p:cNvPicPr>
          <p:nvPr/>
        </p:nvPicPr>
        <p:blipFill>
          <a:blip r:embed="rId2"/>
          <a:stretch>
            <a:fillRect/>
          </a:stretch>
        </p:blipFill>
        <p:spPr>
          <a:xfrm>
            <a:off x="-52254" y="26127"/>
            <a:ext cx="1447800" cy="1314036"/>
          </a:xfrm>
          <a:prstGeom prst="rect">
            <a:avLst/>
          </a:prstGeom>
        </p:spPr>
      </p:pic>
      <p:sp>
        <p:nvSpPr>
          <p:cNvPr id="3" name="Content Placeholder 2">
            <a:extLst>
              <a:ext uri="{FF2B5EF4-FFF2-40B4-BE49-F238E27FC236}">
                <a16:creationId xmlns:a16="http://schemas.microsoft.com/office/drawing/2014/main" id="{2CF275FF-2225-4B3E-9CB2-3B0899A10F75}"/>
              </a:ext>
            </a:extLst>
          </p:cNvPr>
          <p:cNvSpPr>
            <a:spLocks noGrp="1"/>
          </p:cNvSpPr>
          <p:nvPr>
            <p:ph idx="1"/>
          </p:nvPr>
        </p:nvSpPr>
        <p:spPr>
          <a:xfrm>
            <a:off x="239486" y="2232205"/>
            <a:ext cx="8599714" cy="4124145"/>
          </a:xfrm>
        </p:spPr>
        <p:txBody>
          <a:bodyPr>
            <a:normAutofit/>
          </a:bodyPr>
          <a:lstStyle/>
          <a:p>
            <a:r>
              <a:rPr lang="en-US" dirty="0"/>
              <a:t>Incorporates learnings from defining KEVM and from using it to verify smart contracts</a:t>
            </a:r>
          </a:p>
          <a:p>
            <a:r>
              <a:rPr lang="en-US" dirty="0"/>
              <a:t>Register-based machine, like LLVM; unbounded*</a:t>
            </a:r>
          </a:p>
          <a:p>
            <a:r>
              <a:rPr lang="en-US" dirty="0">
                <a:solidFill>
                  <a:srgbClr val="0070C0"/>
                </a:solidFill>
              </a:rPr>
              <a:t>IELE was designed and implemented using formal methods and semantics from scratch!</a:t>
            </a:r>
          </a:p>
          <a:p>
            <a:r>
              <a:rPr lang="en-US" dirty="0"/>
              <a:t>Deployment of IELE on </a:t>
            </a:r>
            <a:r>
              <a:rPr lang="en-US" dirty="0" err="1"/>
              <a:t>Cardano</a:t>
            </a:r>
            <a:r>
              <a:rPr lang="en-US" dirty="0"/>
              <a:t> blockchain </a:t>
            </a:r>
            <a:r>
              <a:rPr lang="en-US" dirty="0" err="1"/>
              <a:t>testnet</a:t>
            </a:r>
            <a:r>
              <a:rPr lang="en-US" dirty="0"/>
              <a:t> by end of July’18, with tool ecosystem</a:t>
            </a:r>
          </a:p>
        </p:txBody>
      </p:sp>
      <p:sp>
        <p:nvSpPr>
          <p:cNvPr id="4" name="Slide Number Placeholder 3">
            <a:extLst>
              <a:ext uri="{FF2B5EF4-FFF2-40B4-BE49-F238E27FC236}">
                <a16:creationId xmlns:a16="http://schemas.microsoft.com/office/drawing/2014/main" id="{6D4033FA-EF4F-4480-8398-32D663BA1D05}"/>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
        <p:nvSpPr>
          <p:cNvPr id="6" name="Title 1"/>
          <p:cNvSpPr>
            <a:spLocks noGrp="1"/>
          </p:cNvSpPr>
          <p:nvPr>
            <p:ph type="title"/>
          </p:nvPr>
        </p:nvSpPr>
        <p:spPr>
          <a:xfrm>
            <a:off x="685800" y="457200"/>
            <a:ext cx="8229600" cy="838200"/>
          </a:xfrm>
        </p:spPr>
        <p:txBody>
          <a:bodyPr>
            <a:noAutofit/>
          </a:bodyPr>
          <a:lstStyle/>
          <a:p>
            <a:r>
              <a:rPr lang="en-US" dirty="0"/>
              <a:t>  A New Virtual Machine (and Language) for the Blockchain</a:t>
            </a:r>
          </a:p>
        </p:txBody>
      </p:sp>
    </p:spTree>
    <p:extLst>
      <p:ext uri="{BB962C8B-B14F-4D97-AF65-F5344CB8AC3E}">
        <p14:creationId xmlns:p14="http://schemas.microsoft.com/office/powerpoint/2010/main" val="3992617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9C7C-0827-41D7-8F59-030FE989E718}"/>
              </a:ext>
            </a:extLst>
          </p:cNvPr>
          <p:cNvSpPr>
            <a:spLocks noGrp="1"/>
          </p:cNvSpPr>
          <p:nvPr>
            <p:ph type="title"/>
          </p:nvPr>
        </p:nvSpPr>
        <p:spPr/>
        <p:txBody>
          <a:bodyPr>
            <a:noAutofit/>
          </a:bodyPr>
          <a:lstStyle/>
          <a:p>
            <a:r>
              <a:rPr lang="en-US" dirty="0"/>
              <a:t>K Semantics of Other Blockchain Languages … All Giving Interpreters</a:t>
            </a:r>
          </a:p>
        </p:txBody>
      </p:sp>
      <p:sp>
        <p:nvSpPr>
          <p:cNvPr id="3" name="Content Placeholder 2">
            <a:extLst>
              <a:ext uri="{FF2B5EF4-FFF2-40B4-BE49-F238E27FC236}">
                <a16:creationId xmlns:a16="http://schemas.microsoft.com/office/drawing/2014/main" id="{57DC1764-9966-4971-B346-DB190BB416F3}"/>
              </a:ext>
            </a:extLst>
          </p:cNvPr>
          <p:cNvSpPr>
            <a:spLocks noGrp="1"/>
          </p:cNvSpPr>
          <p:nvPr>
            <p:ph idx="1"/>
          </p:nvPr>
        </p:nvSpPr>
        <p:spPr>
          <a:xfrm>
            <a:off x="457200" y="2057400"/>
            <a:ext cx="8229600" cy="4664074"/>
          </a:xfrm>
        </p:spPr>
        <p:txBody>
          <a:bodyPr>
            <a:normAutofit lnSpcReduction="10000"/>
          </a:bodyPr>
          <a:lstStyle/>
          <a:p>
            <a:r>
              <a:rPr lang="en-US" dirty="0">
                <a:solidFill>
                  <a:srgbClr val="0070C0"/>
                </a:solidFill>
              </a:rPr>
              <a:t>WASM</a:t>
            </a:r>
            <a:r>
              <a:rPr lang="en-US" dirty="0"/>
              <a:t> (web assembly) – in progress, by the Ethereum Foundation</a:t>
            </a:r>
          </a:p>
          <a:p>
            <a:r>
              <a:rPr lang="en-US" dirty="0">
                <a:solidFill>
                  <a:srgbClr val="0070C0"/>
                </a:solidFill>
              </a:rPr>
              <a:t>Solidity</a:t>
            </a:r>
            <a:r>
              <a:rPr lang="en-US" dirty="0"/>
              <a:t> – in progress, collaboration between RV and Sun Jun’s group in Singapore</a:t>
            </a:r>
          </a:p>
          <a:p>
            <a:r>
              <a:rPr lang="en-US" dirty="0">
                <a:solidFill>
                  <a:srgbClr val="0070C0"/>
                </a:solidFill>
              </a:rPr>
              <a:t>Plutus</a:t>
            </a:r>
            <a:r>
              <a:rPr lang="en-US" dirty="0"/>
              <a:t> (functional language) – in progress, by RV following IOHK’s design of the language</a:t>
            </a:r>
          </a:p>
          <a:p>
            <a:r>
              <a:rPr lang="en-US" dirty="0" err="1">
                <a:solidFill>
                  <a:srgbClr val="0070C0"/>
                </a:solidFill>
              </a:rPr>
              <a:t>Vyper</a:t>
            </a:r>
            <a:r>
              <a:rPr lang="en-US" dirty="0"/>
              <a:t> – in progress, by RV in collaboration with the Ethereum Foundation</a:t>
            </a:r>
          </a:p>
          <a:p>
            <a:r>
              <a:rPr lang="en-US" dirty="0"/>
              <a:t>…</a:t>
            </a:r>
          </a:p>
        </p:txBody>
      </p:sp>
      <p:sp>
        <p:nvSpPr>
          <p:cNvPr id="4" name="Slide Number Placeholder 3">
            <a:extLst>
              <a:ext uri="{FF2B5EF4-FFF2-40B4-BE49-F238E27FC236}">
                <a16:creationId xmlns:a16="http://schemas.microsoft.com/office/drawing/2014/main" id="{1AFD1331-0633-4519-AA99-D4461A6DD690}"/>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Tree>
    <p:extLst>
      <p:ext uri="{BB962C8B-B14F-4D97-AF65-F5344CB8AC3E}">
        <p14:creationId xmlns:p14="http://schemas.microsoft.com/office/powerpoint/2010/main" val="21288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
            <a:ext cx="8229600" cy="865632"/>
          </a:xfrm>
        </p:spPr>
        <p:txBody>
          <a:bodyPr>
            <a:normAutofit fontScale="90000"/>
          </a:bodyPr>
          <a:lstStyle/>
          <a:p>
            <a:r>
              <a:rPr lang="en-US" dirty="0"/>
              <a:t>Ideal Language Framework Vision </a:t>
            </a:r>
            <a:r>
              <a:rPr lang="en-US" b="1" dirty="0">
                <a:solidFill>
                  <a:srgbClr val="FF0000"/>
                </a:solidFill>
              </a:rPr>
              <a:t>[K]</a:t>
            </a:r>
          </a:p>
        </p:txBody>
      </p:sp>
      <p:grpSp>
        <p:nvGrpSpPr>
          <p:cNvPr id="31" name="Group 30"/>
          <p:cNvGrpSpPr/>
          <p:nvPr/>
        </p:nvGrpSpPr>
        <p:grpSpPr>
          <a:xfrm>
            <a:off x="5096557" y="990600"/>
            <a:ext cx="3437843" cy="2270017"/>
            <a:chOff x="5096557" y="990600"/>
            <a:chExt cx="3437843" cy="2270017"/>
          </a:xfrm>
        </p:grpSpPr>
        <p:sp>
          <p:nvSpPr>
            <p:cNvPr id="13" name="Rounded Rectangle 12"/>
            <p:cNvSpPr/>
            <p:nvPr/>
          </p:nvSpPr>
          <p:spPr>
            <a:xfrm>
              <a:off x="6629400" y="990600"/>
              <a:ext cx="1905000" cy="1447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Deductive program verifier</a:t>
              </a:r>
              <a:endParaRPr lang="en-US" sz="3200" dirty="0">
                <a:solidFill>
                  <a:schemeClr val="tx1"/>
                </a:solidFill>
              </a:endParaRPr>
            </a:p>
          </p:txBody>
        </p:sp>
        <p:sp>
          <p:nvSpPr>
            <p:cNvPr id="18" name="Right Arrow 17"/>
            <p:cNvSpPr/>
            <p:nvPr/>
          </p:nvSpPr>
          <p:spPr>
            <a:xfrm rot="19007345">
              <a:off x="5096557" y="2775985"/>
              <a:ext cx="1845785"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219200" y="1499177"/>
            <a:ext cx="1952573" cy="2082223"/>
            <a:chOff x="2133600" y="1524000"/>
            <a:chExt cx="1952573" cy="2082223"/>
          </a:xfrm>
        </p:grpSpPr>
        <p:sp>
          <p:nvSpPr>
            <p:cNvPr id="6" name="Rounded Rectangle 5"/>
            <p:cNvSpPr/>
            <p:nvPr/>
          </p:nvSpPr>
          <p:spPr>
            <a:xfrm>
              <a:off x="2133600" y="1524000"/>
              <a:ext cx="1219200" cy="9144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Parser</a:t>
              </a:r>
              <a:endParaRPr lang="en-US" sz="3200" dirty="0">
                <a:solidFill>
                  <a:schemeClr val="tx1"/>
                </a:solidFill>
              </a:endParaRPr>
            </a:p>
          </p:txBody>
        </p:sp>
        <p:sp>
          <p:nvSpPr>
            <p:cNvPr id="19" name="Right Arrow 18"/>
            <p:cNvSpPr/>
            <p:nvPr/>
          </p:nvSpPr>
          <p:spPr>
            <a:xfrm rot="13556540">
              <a:off x="3156746" y="2676796"/>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52400" y="3048000"/>
            <a:ext cx="3241764" cy="1066800"/>
            <a:chOff x="152400" y="3048000"/>
            <a:chExt cx="3241764" cy="1066800"/>
          </a:xfrm>
        </p:grpSpPr>
        <p:sp>
          <p:nvSpPr>
            <p:cNvPr id="7" name="Rounded Rectangle 6"/>
            <p:cNvSpPr/>
            <p:nvPr/>
          </p:nvSpPr>
          <p:spPr>
            <a:xfrm>
              <a:off x="152400" y="3048000"/>
              <a:ext cx="1875388"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Interpreter</a:t>
              </a:r>
              <a:endParaRPr lang="en-US" sz="3200" dirty="0">
                <a:solidFill>
                  <a:schemeClr val="tx1"/>
                </a:solidFill>
              </a:endParaRPr>
            </a:p>
          </p:txBody>
        </p:sp>
        <p:sp>
          <p:nvSpPr>
            <p:cNvPr id="20" name="Right Arrow 19"/>
            <p:cNvSpPr/>
            <p:nvPr/>
          </p:nvSpPr>
          <p:spPr>
            <a:xfrm rot="11009716">
              <a:off x="2041303" y="3393589"/>
              <a:ext cx="1352861"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81000" y="4503962"/>
            <a:ext cx="2939131" cy="1363438"/>
            <a:chOff x="381000" y="4503962"/>
            <a:chExt cx="2939131" cy="1363438"/>
          </a:xfrm>
        </p:grpSpPr>
        <p:sp>
          <p:nvSpPr>
            <p:cNvPr id="8" name="Rounded Rectangle 7"/>
            <p:cNvSpPr/>
            <p:nvPr/>
          </p:nvSpPr>
          <p:spPr>
            <a:xfrm>
              <a:off x="381000" y="4800600"/>
              <a:ext cx="16002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Compiler</a:t>
              </a:r>
              <a:endParaRPr lang="en-US" sz="3200" dirty="0">
                <a:solidFill>
                  <a:schemeClr val="tx1"/>
                </a:solidFill>
              </a:endParaRPr>
            </a:p>
          </p:txBody>
        </p:sp>
        <p:sp>
          <p:nvSpPr>
            <p:cNvPr id="21" name="Right Arrow 20"/>
            <p:cNvSpPr/>
            <p:nvPr/>
          </p:nvSpPr>
          <p:spPr>
            <a:xfrm rot="9498770">
              <a:off x="1945909" y="4503962"/>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200400" y="4264578"/>
            <a:ext cx="1828800" cy="2441022"/>
            <a:chOff x="3200400" y="4264578"/>
            <a:chExt cx="1828800" cy="2441022"/>
          </a:xfrm>
        </p:grpSpPr>
        <p:sp>
          <p:nvSpPr>
            <p:cNvPr id="10" name="Rounded Rectangle 9"/>
            <p:cNvSpPr/>
            <p:nvPr/>
          </p:nvSpPr>
          <p:spPr>
            <a:xfrm>
              <a:off x="3200400" y="5638800"/>
              <a:ext cx="1828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(semantic) Debugger</a:t>
              </a:r>
              <a:endParaRPr lang="en-US" sz="3200" dirty="0">
                <a:solidFill>
                  <a:schemeClr val="tx1"/>
                </a:solidFill>
              </a:endParaRPr>
            </a:p>
          </p:txBody>
        </p:sp>
        <p:sp>
          <p:nvSpPr>
            <p:cNvPr id="22" name="Right Arrow 21"/>
            <p:cNvSpPr/>
            <p:nvPr/>
          </p:nvSpPr>
          <p:spPr>
            <a:xfrm rot="5400000">
              <a:off x="3490173" y="470937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079864" y="4070708"/>
            <a:ext cx="1997336" cy="2406292"/>
            <a:chOff x="6079864" y="4070708"/>
            <a:chExt cx="1997336" cy="2406292"/>
          </a:xfrm>
        </p:grpSpPr>
        <p:sp>
          <p:nvSpPr>
            <p:cNvPr id="12" name="Rounded Rectangle 11"/>
            <p:cNvSpPr/>
            <p:nvPr/>
          </p:nvSpPr>
          <p:spPr>
            <a:xfrm>
              <a:off x="6324600" y="5410200"/>
              <a:ext cx="17526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Symbolic execution</a:t>
              </a:r>
              <a:endParaRPr lang="en-US" sz="3200" dirty="0">
                <a:solidFill>
                  <a:schemeClr val="tx1"/>
                </a:solidFill>
              </a:endParaRPr>
            </a:p>
          </p:txBody>
        </p:sp>
        <p:sp>
          <p:nvSpPr>
            <p:cNvPr id="23" name="Right Arrow 22"/>
            <p:cNvSpPr/>
            <p:nvPr/>
          </p:nvSpPr>
          <p:spPr>
            <a:xfrm rot="4248154">
              <a:off x="5635069" y="451550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172200" y="3505200"/>
            <a:ext cx="2819400" cy="1066800"/>
            <a:chOff x="6172200" y="3505200"/>
            <a:chExt cx="2819400" cy="1066800"/>
          </a:xfrm>
        </p:grpSpPr>
        <p:sp>
          <p:nvSpPr>
            <p:cNvPr id="9" name="Rounded Rectangle 8"/>
            <p:cNvSpPr/>
            <p:nvPr/>
          </p:nvSpPr>
          <p:spPr>
            <a:xfrm>
              <a:off x="7543800" y="3505200"/>
              <a:ext cx="1447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Model checker</a:t>
              </a:r>
              <a:endParaRPr lang="en-US" sz="3200" dirty="0">
                <a:solidFill>
                  <a:schemeClr val="tx1"/>
                </a:solidFill>
              </a:endParaRPr>
            </a:p>
          </p:txBody>
        </p:sp>
        <p:sp>
          <p:nvSpPr>
            <p:cNvPr id="24" name="Right Arrow 23"/>
            <p:cNvSpPr/>
            <p:nvPr/>
          </p:nvSpPr>
          <p:spPr>
            <a:xfrm>
              <a:off x="6172200" y="3782568"/>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lded Corner 4"/>
          <p:cNvSpPr/>
          <p:nvPr/>
        </p:nvSpPr>
        <p:spPr>
          <a:xfrm>
            <a:off x="2743200" y="3276600"/>
            <a:ext cx="4191000" cy="152400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Formal Language Definition </a:t>
            </a:r>
          </a:p>
          <a:p>
            <a:pPr algn="ctr"/>
            <a:r>
              <a:rPr lang="en-US" sz="2800" dirty="0">
                <a:solidFill>
                  <a:schemeClr val="tx1"/>
                </a:solidFill>
              </a:rPr>
              <a:t>(Syntax and Semantics)</a:t>
            </a:r>
          </a:p>
        </p:txBody>
      </p:sp>
      <p:sp>
        <p:nvSpPr>
          <p:cNvPr id="3" name="Slide Number Placeholder 2"/>
          <p:cNvSpPr>
            <a:spLocks noGrp="1"/>
          </p:cNvSpPr>
          <p:nvPr>
            <p:ph type="sldNum" sz="quarter" idx="12"/>
          </p:nvPr>
        </p:nvSpPr>
        <p:spPr/>
        <p:txBody>
          <a:bodyPr/>
          <a:lstStyle/>
          <a:p>
            <a:fld id="{B6F15528-21DE-4FAA-801E-634DDDAF4B2B}" type="slidenum">
              <a:rPr lang="en-US" smtClean="0"/>
              <a:pPr/>
              <a:t>19</a:t>
            </a:fld>
            <a:endParaRPr lang="en-US" dirty="0"/>
          </a:p>
        </p:txBody>
      </p:sp>
      <p:grpSp>
        <p:nvGrpSpPr>
          <p:cNvPr id="11" name="Group 10"/>
          <p:cNvGrpSpPr/>
          <p:nvPr/>
        </p:nvGrpSpPr>
        <p:grpSpPr>
          <a:xfrm>
            <a:off x="4223543" y="563940"/>
            <a:ext cx="1034257" cy="2941259"/>
            <a:chOff x="4223543" y="563940"/>
            <a:chExt cx="1034257" cy="2941259"/>
          </a:xfrm>
        </p:grpSpPr>
        <p:sp>
          <p:nvSpPr>
            <p:cNvPr id="4" name="TextBox 3"/>
            <p:cNvSpPr txBox="1"/>
            <p:nvPr/>
          </p:nvSpPr>
          <p:spPr>
            <a:xfrm>
              <a:off x="4223543" y="563940"/>
              <a:ext cx="1034257" cy="1569660"/>
            </a:xfrm>
            <a:prstGeom prst="rect">
              <a:avLst/>
            </a:prstGeom>
            <a:noFill/>
          </p:spPr>
          <p:txBody>
            <a:bodyPr wrap="none" rtlCol="0">
              <a:spAutoFit/>
            </a:bodyPr>
            <a:lstStyle/>
            <a:p>
              <a:r>
                <a:rPr lang="en-US" sz="9600" dirty="0"/>
                <a:t>…</a:t>
              </a:r>
            </a:p>
          </p:txBody>
        </p:sp>
        <p:sp>
          <p:nvSpPr>
            <p:cNvPr id="32" name="Right Arrow 31"/>
            <p:cNvSpPr/>
            <p:nvPr/>
          </p:nvSpPr>
          <p:spPr>
            <a:xfrm rot="16200000">
              <a:off x="4014217" y="2538983"/>
              <a:ext cx="1447800"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038892C8-933B-4D24-9DB1-724AB237DB2C}"/>
              </a:ext>
            </a:extLst>
          </p:cNvPr>
          <p:cNvSpPr/>
          <p:nvPr/>
        </p:nvSpPr>
        <p:spPr>
          <a:xfrm>
            <a:off x="6644206" y="1009106"/>
            <a:ext cx="1890194" cy="1429294"/>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4127C6E3-3A6C-4781-9639-EEE247574262}"/>
              </a:ext>
            </a:extLst>
          </p:cNvPr>
          <p:cNvSpPr/>
          <p:nvPr/>
        </p:nvSpPr>
        <p:spPr>
          <a:xfrm>
            <a:off x="6278972" y="5404945"/>
            <a:ext cx="1798228" cy="1027605"/>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2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
            <a:ext cx="8229600" cy="865632"/>
          </a:xfrm>
        </p:spPr>
        <p:txBody>
          <a:bodyPr>
            <a:normAutofit/>
          </a:bodyPr>
          <a:lstStyle/>
          <a:p>
            <a:r>
              <a:rPr lang="en-US" dirty="0"/>
              <a:t>Ideal Language Framework Vision</a:t>
            </a:r>
          </a:p>
        </p:txBody>
      </p:sp>
      <p:grpSp>
        <p:nvGrpSpPr>
          <p:cNvPr id="31" name="Group 30"/>
          <p:cNvGrpSpPr/>
          <p:nvPr/>
        </p:nvGrpSpPr>
        <p:grpSpPr>
          <a:xfrm>
            <a:off x="5096557" y="990600"/>
            <a:ext cx="3437843" cy="2270017"/>
            <a:chOff x="5096557" y="990600"/>
            <a:chExt cx="3437843" cy="2270017"/>
          </a:xfrm>
        </p:grpSpPr>
        <p:sp>
          <p:nvSpPr>
            <p:cNvPr id="13" name="Rounded Rectangle 12"/>
            <p:cNvSpPr/>
            <p:nvPr/>
          </p:nvSpPr>
          <p:spPr>
            <a:xfrm>
              <a:off x="6629400" y="990600"/>
              <a:ext cx="1905000" cy="1447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Deductive program verifier</a:t>
              </a:r>
              <a:endParaRPr lang="en-US" sz="3200" dirty="0">
                <a:solidFill>
                  <a:schemeClr val="tx1"/>
                </a:solidFill>
              </a:endParaRPr>
            </a:p>
          </p:txBody>
        </p:sp>
        <p:sp>
          <p:nvSpPr>
            <p:cNvPr id="18" name="Right Arrow 17"/>
            <p:cNvSpPr/>
            <p:nvPr/>
          </p:nvSpPr>
          <p:spPr>
            <a:xfrm rot="19007345">
              <a:off x="5096557" y="2775985"/>
              <a:ext cx="1845785"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219200" y="1499177"/>
            <a:ext cx="1952573" cy="2082223"/>
            <a:chOff x="2133600" y="1524000"/>
            <a:chExt cx="1952573" cy="2082223"/>
          </a:xfrm>
        </p:grpSpPr>
        <p:sp>
          <p:nvSpPr>
            <p:cNvPr id="6" name="Rounded Rectangle 5"/>
            <p:cNvSpPr/>
            <p:nvPr/>
          </p:nvSpPr>
          <p:spPr>
            <a:xfrm>
              <a:off x="2133600" y="1524000"/>
              <a:ext cx="1219200" cy="9144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Parser</a:t>
              </a:r>
              <a:endParaRPr lang="en-US" sz="3200" dirty="0">
                <a:solidFill>
                  <a:schemeClr val="tx1"/>
                </a:solidFill>
              </a:endParaRPr>
            </a:p>
          </p:txBody>
        </p:sp>
        <p:sp>
          <p:nvSpPr>
            <p:cNvPr id="19" name="Right Arrow 18"/>
            <p:cNvSpPr/>
            <p:nvPr/>
          </p:nvSpPr>
          <p:spPr>
            <a:xfrm rot="13556540">
              <a:off x="3156746" y="2676796"/>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52400" y="3048000"/>
            <a:ext cx="3241764" cy="1066800"/>
            <a:chOff x="152400" y="3048000"/>
            <a:chExt cx="3241764" cy="1066800"/>
          </a:xfrm>
        </p:grpSpPr>
        <p:sp>
          <p:nvSpPr>
            <p:cNvPr id="7" name="Rounded Rectangle 6"/>
            <p:cNvSpPr/>
            <p:nvPr/>
          </p:nvSpPr>
          <p:spPr>
            <a:xfrm>
              <a:off x="152400" y="3048000"/>
              <a:ext cx="1875388"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Interpreter</a:t>
              </a:r>
              <a:endParaRPr lang="en-US" sz="3200" dirty="0">
                <a:solidFill>
                  <a:schemeClr val="tx1"/>
                </a:solidFill>
              </a:endParaRPr>
            </a:p>
          </p:txBody>
        </p:sp>
        <p:sp>
          <p:nvSpPr>
            <p:cNvPr id="20" name="Right Arrow 19"/>
            <p:cNvSpPr/>
            <p:nvPr/>
          </p:nvSpPr>
          <p:spPr>
            <a:xfrm rot="11009716">
              <a:off x="2041303" y="3393589"/>
              <a:ext cx="1352861"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81000" y="4503962"/>
            <a:ext cx="2939131" cy="1363438"/>
            <a:chOff x="381000" y="4503962"/>
            <a:chExt cx="2939131" cy="1363438"/>
          </a:xfrm>
        </p:grpSpPr>
        <p:sp>
          <p:nvSpPr>
            <p:cNvPr id="8" name="Rounded Rectangle 7"/>
            <p:cNvSpPr/>
            <p:nvPr/>
          </p:nvSpPr>
          <p:spPr>
            <a:xfrm>
              <a:off x="381000" y="4800600"/>
              <a:ext cx="16002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Compiler</a:t>
              </a:r>
              <a:endParaRPr lang="en-US" sz="3200" dirty="0">
                <a:solidFill>
                  <a:schemeClr val="tx1"/>
                </a:solidFill>
              </a:endParaRPr>
            </a:p>
          </p:txBody>
        </p:sp>
        <p:sp>
          <p:nvSpPr>
            <p:cNvPr id="21" name="Right Arrow 20"/>
            <p:cNvSpPr/>
            <p:nvPr/>
          </p:nvSpPr>
          <p:spPr>
            <a:xfrm rot="9498770">
              <a:off x="1945909" y="4503962"/>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200400" y="4264578"/>
            <a:ext cx="1828800" cy="2441022"/>
            <a:chOff x="3200400" y="4264578"/>
            <a:chExt cx="1828800" cy="2441022"/>
          </a:xfrm>
        </p:grpSpPr>
        <p:sp>
          <p:nvSpPr>
            <p:cNvPr id="10" name="Rounded Rectangle 9"/>
            <p:cNvSpPr/>
            <p:nvPr/>
          </p:nvSpPr>
          <p:spPr>
            <a:xfrm>
              <a:off x="3200400" y="5638800"/>
              <a:ext cx="1828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(semantic) Debugger</a:t>
              </a:r>
              <a:endParaRPr lang="en-US" sz="3200" dirty="0">
                <a:solidFill>
                  <a:schemeClr val="tx1"/>
                </a:solidFill>
              </a:endParaRPr>
            </a:p>
          </p:txBody>
        </p:sp>
        <p:sp>
          <p:nvSpPr>
            <p:cNvPr id="22" name="Right Arrow 21"/>
            <p:cNvSpPr/>
            <p:nvPr/>
          </p:nvSpPr>
          <p:spPr>
            <a:xfrm rot="5400000">
              <a:off x="3490173" y="470937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079864" y="4070708"/>
            <a:ext cx="1997336" cy="2406292"/>
            <a:chOff x="6079864" y="4070708"/>
            <a:chExt cx="1997336" cy="2406292"/>
          </a:xfrm>
        </p:grpSpPr>
        <p:sp>
          <p:nvSpPr>
            <p:cNvPr id="12" name="Rounded Rectangle 11"/>
            <p:cNvSpPr/>
            <p:nvPr/>
          </p:nvSpPr>
          <p:spPr>
            <a:xfrm>
              <a:off x="6324600" y="5410200"/>
              <a:ext cx="17526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Symbolic execution</a:t>
              </a:r>
              <a:endParaRPr lang="en-US" sz="3200" dirty="0">
                <a:solidFill>
                  <a:schemeClr val="tx1"/>
                </a:solidFill>
              </a:endParaRPr>
            </a:p>
          </p:txBody>
        </p:sp>
        <p:sp>
          <p:nvSpPr>
            <p:cNvPr id="23" name="Right Arrow 22"/>
            <p:cNvSpPr/>
            <p:nvPr/>
          </p:nvSpPr>
          <p:spPr>
            <a:xfrm rot="4248154">
              <a:off x="5635069" y="451550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172200" y="3505200"/>
            <a:ext cx="2819400" cy="1066800"/>
            <a:chOff x="6172200" y="3505200"/>
            <a:chExt cx="2819400" cy="1066800"/>
          </a:xfrm>
        </p:grpSpPr>
        <p:sp>
          <p:nvSpPr>
            <p:cNvPr id="9" name="Rounded Rectangle 8"/>
            <p:cNvSpPr/>
            <p:nvPr/>
          </p:nvSpPr>
          <p:spPr>
            <a:xfrm>
              <a:off x="7543800" y="3505200"/>
              <a:ext cx="1447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Model checker</a:t>
              </a:r>
              <a:endParaRPr lang="en-US" sz="3200" dirty="0">
                <a:solidFill>
                  <a:schemeClr val="tx1"/>
                </a:solidFill>
              </a:endParaRPr>
            </a:p>
          </p:txBody>
        </p:sp>
        <p:sp>
          <p:nvSpPr>
            <p:cNvPr id="24" name="Right Arrow 23"/>
            <p:cNvSpPr/>
            <p:nvPr/>
          </p:nvSpPr>
          <p:spPr>
            <a:xfrm>
              <a:off x="6172200" y="3782568"/>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lded Corner 4"/>
          <p:cNvSpPr/>
          <p:nvPr/>
        </p:nvSpPr>
        <p:spPr>
          <a:xfrm>
            <a:off x="2743200" y="3276600"/>
            <a:ext cx="4191000" cy="152400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Formal Language Definition </a:t>
            </a:r>
          </a:p>
          <a:p>
            <a:pPr algn="ctr"/>
            <a:r>
              <a:rPr lang="en-US" sz="2800" dirty="0">
                <a:solidFill>
                  <a:schemeClr val="tx1"/>
                </a:solidFill>
              </a:rPr>
              <a:t>(Syntax and Semantics)</a:t>
            </a:r>
          </a:p>
        </p:txBody>
      </p:sp>
      <p:sp>
        <p:nvSpPr>
          <p:cNvPr id="3" name="Slide Number Placeholder 2"/>
          <p:cNvSpPr>
            <a:spLocks noGrp="1"/>
          </p:cNvSpPr>
          <p:nvPr>
            <p:ph type="sldNum" sz="quarter" idx="12"/>
          </p:nvPr>
        </p:nvSpPr>
        <p:spPr/>
        <p:txBody>
          <a:bodyPr/>
          <a:lstStyle/>
          <a:p>
            <a:fld id="{B6F15528-21DE-4FAA-801E-634DDDAF4B2B}" type="slidenum">
              <a:rPr lang="en-US" smtClean="0"/>
              <a:pPr/>
              <a:t>2</a:t>
            </a:fld>
            <a:endParaRPr lang="en-US" dirty="0"/>
          </a:p>
        </p:txBody>
      </p:sp>
      <p:grpSp>
        <p:nvGrpSpPr>
          <p:cNvPr id="11" name="Group 10"/>
          <p:cNvGrpSpPr/>
          <p:nvPr/>
        </p:nvGrpSpPr>
        <p:grpSpPr>
          <a:xfrm>
            <a:off x="4223543" y="563940"/>
            <a:ext cx="1034257" cy="2941259"/>
            <a:chOff x="4223543" y="563940"/>
            <a:chExt cx="1034257" cy="2941259"/>
          </a:xfrm>
        </p:grpSpPr>
        <p:sp>
          <p:nvSpPr>
            <p:cNvPr id="4" name="TextBox 3"/>
            <p:cNvSpPr txBox="1"/>
            <p:nvPr/>
          </p:nvSpPr>
          <p:spPr>
            <a:xfrm>
              <a:off x="4223543" y="563940"/>
              <a:ext cx="1034257" cy="1569660"/>
            </a:xfrm>
            <a:prstGeom prst="rect">
              <a:avLst/>
            </a:prstGeom>
            <a:noFill/>
          </p:spPr>
          <p:txBody>
            <a:bodyPr wrap="none" rtlCol="0">
              <a:spAutoFit/>
            </a:bodyPr>
            <a:lstStyle/>
            <a:p>
              <a:r>
                <a:rPr lang="en-US" sz="9600" dirty="0"/>
                <a:t>…</a:t>
              </a:r>
            </a:p>
          </p:txBody>
        </p:sp>
        <p:sp>
          <p:nvSpPr>
            <p:cNvPr id="32" name="Right Arrow 31"/>
            <p:cNvSpPr/>
            <p:nvPr/>
          </p:nvSpPr>
          <p:spPr>
            <a:xfrm rot="16200000">
              <a:off x="4014217" y="2538983"/>
              <a:ext cx="1447800"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444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State-of-the-Art</a:t>
            </a:r>
          </a:p>
        </p:txBody>
      </p:sp>
      <p:sp>
        <p:nvSpPr>
          <p:cNvPr id="3" name="Content Placeholder 2"/>
          <p:cNvSpPr>
            <a:spLocks noGrp="1"/>
          </p:cNvSpPr>
          <p:nvPr>
            <p:ph idx="1"/>
          </p:nvPr>
        </p:nvSpPr>
        <p:spPr>
          <a:xfrm>
            <a:off x="457200" y="1600200"/>
            <a:ext cx="8686800" cy="5029200"/>
          </a:xfrm>
        </p:spPr>
        <p:txBody>
          <a:bodyPr>
            <a:normAutofit/>
          </a:bodyPr>
          <a:lstStyle/>
          <a:p>
            <a:r>
              <a:rPr lang="en-US" dirty="0">
                <a:solidFill>
                  <a:srgbClr val="FF0000"/>
                </a:solidFill>
              </a:rPr>
              <a:t>Redefine</a:t>
            </a:r>
            <a:r>
              <a:rPr lang="en-US" dirty="0"/>
              <a:t> the language using a </a:t>
            </a:r>
            <a:r>
              <a:rPr lang="en-US" dirty="0">
                <a:solidFill>
                  <a:srgbClr val="FF0000"/>
                </a:solidFill>
              </a:rPr>
              <a:t>different</a:t>
            </a:r>
            <a:r>
              <a:rPr lang="en-US" dirty="0"/>
              <a:t> semantic approach (Hoare/separation/dynamic logic)</a:t>
            </a:r>
          </a:p>
          <a:p>
            <a:r>
              <a:rPr lang="en-US" dirty="0">
                <a:solidFill>
                  <a:srgbClr val="FF0000"/>
                </a:solidFill>
              </a:rPr>
              <a:t>Language specific</a:t>
            </a:r>
            <a:r>
              <a:rPr lang="en-US" dirty="0"/>
              <a:t>, </a:t>
            </a:r>
            <a:r>
              <a:rPr lang="en-US" dirty="0">
                <a:solidFill>
                  <a:srgbClr val="FF0000"/>
                </a:solidFill>
              </a:rPr>
              <a:t>non-executable</a:t>
            </a:r>
            <a:r>
              <a:rPr lang="en-US" dirty="0"/>
              <a:t>, </a:t>
            </a:r>
            <a:r>
              <a:rPr lang="en-US" dirty="0">
                <a:solidFill>
                  <a:srgbClr val="FF0000"/>
                </a:solidFill>
              </a:rPr>
              <a:t>error-prone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229" y="3581401"/>
            <a:ext cx="5423971" cy="1095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181600"/>
            <a:ext cx="6248400" cy="1136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654474" y="533400"/>
            <a:ext cx="6337126" cy="5715000"/>
            <a:chOff x="2654474" y="533400"/>
            <a:chExt cx="6337126" cy="5715000"/>
          </a:xfrm>
        </p:grpSpPr>
        <p:sp>
          <p:nvSpPr>
            <p:cNvPr id="4" name="Rectangle 3"/>
            <p:cNvSpPr/>
            <p:nvPr/>
          </p:nvSpPr>
          <p:spPr>
            <a:xfrm>
              <a:off x="3758852" y="3694471"/>
              <a:ext cx="1575148" cy="395277"/>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43600" y="3696222"/>
              <a:ext cx="279748" cy="395277"/>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59274" y="4239353"/>
              <a:ext cx="279748" cy="395277"/>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54474" y="5282852"/>
              <a:ext cx="279748" cy="395277"/>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95800" y="5257800"/>
              <a:ext cx="381000" cy="395277"/>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75326" y="5257800"/>
              <a:ext cx="381000" cy="395277"/>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16252" y="5853123"/>
              <a:ext cx="381000" cy="395277"/>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11660" y="5257800"/>
              <a:ext cx="279748" cy="395277"/>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61356" y="5853123"/>
              <a:ext cx="279748" cy="395277"/>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35252" y="4227871"/>
              <a:ext cx="1575148" cy="395277"/>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5181600" y="533400"/>
              <a:ext cx="3810000" cy="1981200"/>
            </a:xfrm>
            <a:prstGeom prst="wedgeRoundRectCallout">
              <a:avLst>
                <a:gd name="adj1" fmla="val -58422"/>
                <a:gd name="adj2" fmla="val 106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Many different program logics for “state” properties: FOL, HOL, Separation logic…</a:t>
              </a:r>
            </a:p>
          </p:txBody>
        </p:sp>
      </p:grpSp>
      <p:sp>
        <p:nvSpPr>
          <p:cNvPr id="11" name="Slide Number Placeholder 10"/>
          <p:cNvSpPr>
            <a:spLocks noGrp="1"/>
          </p:cNvSpPr>
          <p:nvPr>
            <p:ph type="sldNum" sz="quarter" idx="12"/>
          </p:nvPr>
        </p:nvSpPr>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420054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95808" cy="1143000"/>
          </a:xfrm>
        </p:spPr>
        <p:txBody>
          <a:bodyPr/>
          <a:lstStyle/>
          <a:p>
            <a:r>
              <a:rPr lang="en-US" dirty="0"/>
              <a:t>What We Want</a:t>
            </a:r>
          </a:p>
        </p:txBody>
      </p:sp>
      <p:sp>
        <p:nvSpPr>
          <p:cNvPr id="3" name="Content Placeholder 2"/>
          <p:cNvSpPr>
            <a:spLocks noGrp="1"/>
          </p:cNvSpPr>
          <p:nvPr>
            <p:ph idx="1"/>
          </p:nvPr>
        </p:nvSpPr>
        <p:spPr>
          <a:xfrm>
            <a:off x="457200" y="1600200"/>
            <a:ext cx="8458200" cy="4525963"/>
          </a:xfrm>
        </p:spPr>
        <p:txBody>
          <a:bodyPr>
            <a:normAutofit/>
          </a:bodyPr>
          <a:lstStyle/>
          <a:p>
            <a:r>
              <a:rPr lang="en-US" dirty="0"/>
              <a:t>Use directly the trusted</a:t>
            </a:r>
          </a:p>
          <a:p>
            <a:pPr marL="0" indent="0">
              <a:buNone/>
            </a:pPr>
            <a:r>
              <a:rPr lang="en-US" dirty="0"/>
              <a:t>    executable semantics!</a:t>
            </a:r>
          </a:p>
          <a:p>
            <a:r>
              <a:rPr lang="en-US" i="1" dirty="0">
                <a:solidFill>
                  <a:srgbClr val="0070C0"/>
                </a:solidFill>
              </a:rPr>
              <a:t>Language-independent proof system</a:t>
            </a:r>
          </a:p>
          <a:p>
            <a:pPr lvl="1"/>
            <a:r>
              <a:rPr lang="en-US" dirty="0"/>
              <a:t>Takes operational semantics as axioms</a:t>
            </a:r>
          </a:p>
          <a:p>
            <a:pPr lvl="1"/>
            <a:r>
              <a:rPr lang="en-US" dirty="0"/>
              <a:t>Derives reachability (and other) properties</a:t>
            </a:r>
          </a:p>
          <a:p>
            <a:pPr lvl="1"/>
            <a:r>
              <a:rPr lang="en-US" i="1" dirty="0"/>
              <a:t>Sound and relatively complete for all languages!</a:t>
            </a:r>
          </a:p>
        </p:txBody>
      </p:sp>
      <p:grpSp>
        <p:nvGrpSpPr>
          <p:cNvPr id="14" name="Group 13"/>
          <p:cNvGrpSpPr/>
          <p:nvPr/>
        </p:nvGrpSpPr>
        <p:grpSpPr>
          <a:xfrm>
            <a:off x="5562600" y="381000"/>
            <a:ext cx="3464291" cy="2590800"/>
            <a:chOff x="1945909" y="990600"/>
            <a:chExt cx="6588491" cy="5486400"/>
          </a:xfrm>
        </p:grpSpPr>
        <p:sp>
          <p:nvSpPr>
            <p:cNvPr id="4" name="Right Arrow 3"/>
            <p:cNvSpPr/>
            <p:nvPr/>
          </p:nvSpPr>
          <p:spPr>
            <a:xfrm>
              <a:off x="6172200" y="3782568"/>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ight Arrow 4"/>
            <p:cNvSpPr/>
            <p:nvPr/>
          </p:nvSpPr>
          <p:spPr>
            <a:xfrm rot="13556540">
              <a:off x="3156746" y="2676796"/>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ight Arrow 5"/>
            <p:cNvSpPr/>
            <p:nvPr/>
          </p:nvSpPr>
          <p:spPr>
            <a:xfrm rot="11009716">
              <a:off x="2041283" y="3394240"/>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ight Arrow 6"/>
            <p:cNvSpPr/>
            <p:nvPr/>
          </p:nvSpPr>
          <p:spPr>
            <a:xfrm rot="5400000">
              <a:off x="3490173" y="470937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ight Arrow 7"/>
            <p:cNvSpPr/>
            <p:nvPr/>
          </p:nvSpPr>
          <p:spPr>
            <a:xfrm rot="19007345">
              <a:off x="5096557" y="2775985"/>
              <a:ext cx="1845785"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ight Arrow 8"/>
            <p:cNvSpPr/>
            <p:nvPr/>
          </p:nvSpPr>
          <p:spPr>
            <a:xfrm rot="4248154">
              <a:off x="5635069" y="451550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ight Arrow 9"/>
            <p:cNvSpPr/>
            <p:nvPr/>
          </p:nvSpPr>
          <p:spPr>
            <a:xfrm rot="9498770">
              <a:off x="1945909" y="4503962"/>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Folded Corner 10"/>
            <p:cNvSpPr/>
            <p:nvPr/>
          </p:nvSpPr>
          <p:spPr>
            <a:xfrm>
              <a:off x="2743200" y="3276600"/>
              <a:ext cx="4191000" cy="152400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Formal Language Definition </a:t>
              </a:r>
            </a:p>
            <a:p>
              <a:pPr algn="ctr"/>
              <a:r>
                <a:rPr lang="en-US" sz="1400" dirty="0">
                  <a:solidFill>
                    <a:schemeClr val="tx1"/>
                  </a:solidFill>
                </a:rPr>
                <a:t>(Syntax and Semantics)</a:t>
              </a:r>
            </a:p>
          </p:txBody>
        </p:sp>
        <p:sp>
          <p:nvSpPr>
            <p:cNvPr id="12" name="Rounded Rectangle 11"/>
            <p:cNvSpPr/>
            <p:nvPr/>
          </p:nvSpPr>
          <p:spPr>
            <a:xfrm>
              <a:off x="6629400" y="990600"/>
              <a:ext cx="1905000" cy="1447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Deductive program verifier</a:t>
              </a:r>
              <a:endParaRPr lang="en-US" sz="1600" dirty="0">
                <a:solidFill>
                  <a:schemeClr val="tx1"/>
                </a:solidFill>
              </a:endParaRPr>
            </a:p>
          </p:txBody>
        </p:sp>
        <p:sp>
          <p:nvSpPr>
            <p:cNvPr id="13" name="Rounded Rectangle 12"/>
            <p:cNvSpPr/>
            <p:nvPr/>
          </p:nvSpPr>
          <p:spPr>
            <a:xfrm>
              <a:off x="6324598" y="5410199"/>
              <a:ext cx="1997764" cy="1066801"/>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Symbolic execution</a:t>
              </a:r>
              <a:endParaRPr lang="en-US" sz="1600" dirty="0">
                <a:solidFill>
                  <a:schemeClr val="tx1"/>
                </a:solidFill>
              </a:endParaRPr>
            </a:p>
          </p:txBody>
        </p:sp>
      </p:grpSp>
      <p:sp>
        <p:nvSpPr>
          <p:cNvPr id="15" name="Slide Number Placeholder 14"/>
          <p:cNvSpPr>
            <a:spLocks noGrp="1"/>
          </p:cNvSpPr>
          <p:nvPr>
            <p:ph type="sldNum" sz="quarter" idx="12"/>
          </p:nvPr>
        </p:nvSpPr>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3061280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2B1F206-7601-421E-B5A3-4164B34A6A9F}"/>
              </a:ext>
            </a:extLst>
          </p:cNvPr>
          <p:cNvSpPr/>
          <p:nvPr/>
        </p:nvSpPr>
        <p:spPr>
          <a:xfrm>
            <a:off x="544006" y="746526"/>
            <a:ext cx="8055988" cy="523220"/>
          </a:xfrm>
          <a:prstGeom prst="rect">
            <a:avLst/>
          </a:prstGeom>
        </p:spPr>
        <p:txBody>
          <a:bodyPr wrap="none">
            <a:spAutoFit/>
          </a:bodyPr>
          <a:lstStyle/>
          <a:p>
            <a:r>
              <a:rPr lang="en-US" sz="2800" dirty="0">
                <a:solidFill>
                  <a:schemeClr val="bg1">
                    <a:lumMod val="65000"/>
                  </a:schemeClr>
                </a:solidFill>
              </a:rPr>
              <a:t>[…, LICS’13, RTA’15, OOPSLA’16, </a:t>
            </a:r>
            <a:r>
              <a:rPr lang="en-US" sz="2800" u="sng" dirty="0">
                <a:solidFill>
                  <a:schemeClr val="bg1">
                    <a:lumMod val="65000"/>
                  </a:schemeClr>
                </a:solidFill>
              </a:rPr>
              <a:t>FSCD’16</a:t>
            </a:r>
            <a:r>
              <a:rPr lang="en-US" sz="2800" dirty="0">
                <a:solidFill>
                  <a:schemeClr val="bg1">
                    <a:lumMod val="65000"/>
                  </a:schemeClr>
                </a:solidFill>
              </a:rPr>
              <a:t>, LMCS’17, …]</a:t>
            </a:r>
            <a:endParaRPr lang="en-US" sz="2800" dirty="0"/>
          </a:p>
        </p:txBody>
      </p:sp>
      <p:sp>
        <p:nvSpPr>
          <p:cNvPr id="2" name="Title 1"/>
          <p:cNvSpPr>
            <a:spLocks noGrp="1"/>
          </p:cNvSpPr>
          <p:nvPr>
            <p:ph type="title"/>
          </p:nvPr>
        </p:nvSpPr>
        <p:spPr>
          <a:xfrm>
            <a:off x="1866900" y="48768"/>
            <a:ext cx="5410200" cy="789432"/>
          </a:xfrm>
        </p:spPr>
        <p:txBody>
          <a:bodyPr>
            <a:normAutofit/>
          </a:bodyPr>
          <a:lstStyle/>
          <a:p>
            <a:r>
              <a:rPr lang="en-US" dirty="0"/>
              <a:t>Matching Logic</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dirty="0"/>
          </a:p>
        </p:txBody>
      </p:sp>
      <p:pic>
        <p:nvPicPr>
          <p:cNvPr id="5" name="Picture 4"/>
          <p:cNvPicPr>
            <a:picLocks noChangeAspect="1"/>
          </p:cNvPicPr>
          <p:nvPr/>
        </p:nvPicPr>
        <p:blipFill>
          <a:blip r:embed="rId2"/>
          <a:stretch>
            <a:fillRect/>
          </a:stretch>
        </p:blipFill>
        <p:spPr>
          <a:xfrm>
            <a:off x="0" y="2891875"/>
            <a:ext cx="9144000" cy="2746925"/>
          </a:xfrm>
          <a:prstGeom prst="rect">
            <a:avLst/>
          </a:prstGeom>
        </p:spPr>
      </p:pic>
      <p:grpSp>
        <p:nvGrpSpPr>
          <p:cNvPr id="8" name="Group 7"/>
          <p:cNvGrpSpPr/>
          <p:nvPr/>
        </p:nvGrpSpPr>
        <p:grpSpPr>
          <a:xfrm>
            <a:off x="1981200" y="2016675"/>
            <a:ext cx="5562600" cy="1918293"/>
            <a:chOff x="1981200" y="2016675"/>
            <a:chExt cx="5562600" cy="1918293"/>
          </a:xfrm>
        </p:grpSpPr>
        <p:sp>
          <p:nvSpPr>
            <p:cNvPr id="6" name="Rounded Rectangular Callout 13"/>
            <p:cNvSpPr/>
            <p:nvPr/>
          </p:nvSpPr>
          <p:spPr>
            <a:xfrm>
              <a:off x="5257800" y="2016675"/>
              <a:ext cx="2286000" cy="802725"/>
            </a:xfrm>
            <a:prstGeom prst="wedgeRoundRectCallout">
              <a:avLst>
                <a:gd name="adj1" fmla="val -60646"/>
                <a:gd name="adj2" fmla="val 101344"/>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Structure</a:t>
              </a:r>
            </a:p>
          </p:txBody>
        </p:sp>
        <p:sp>
          <p:nvSpPr>
            <p:cNvPr id="7" name="Rectangle: Rounded Corners 6"/>
            <p:cNvSpPr/>
            <p:nvPr/>
          </p:nvSpPr>
          <p:spPr>
            <a:xfrm>
              <a:off x="1981200" y="2864443"/>
              <a:ext cx="2971800" cy="1070525"/>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959864" y="3967819"/>
            <a:ext cx="5489448" cy="1070525"/>
            <a:chOff x="1981200" y="2864443"/>
            <a:chExt cx="5567824" cy="1070525"/>
          </a:xfrm>
        </p:grpSpPr>
        <p:sp>
          <p:nvSpPr>
            <p:cNvPr id="10" name="Rounded Rectangular Callout 13"/>
            <p:cNvSpPr/>
            <p:nvPr/>
          </p:nvSpPr>
          <p:spPr>
            <a:xfrm>
              <a:off x="5108448" y="3048000"/>
              <a:ext cx="2440576" cy="802725"/>
            </a:xfrm>
            <a:prstGeom prst="wedgeRoundRectCallout">
              <a:avLst>
                <a:gd name="adj1" fmla="val -107728"/>
                <a:gd name="adj2" fmla="val 160"/>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Constraints</a:t>
              </a:r>
            </a:p>
          </p:txBody>
        </p:sp>
        <p:sp>
          <p:nvSpPr>
            <p:cNvPr id="11" name="Rectangle: Rounded Corners 10"/>
            <p:cNvSpPr/>
            <p:nvPr/>
          </p:nvSpPr>
          <p:spPr>
            <a:xfrm>
              <a:off x="1981200" y="2864443"/>
              <a:ext cx="1679448" cy="1070525"/>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905001" y="4971288"/>
            <a:ext cx="3733799" cy="1698837"/>
            <a:chOff x="1981201" y="2810256"/>
            <a:chExt cx="3787108" cy="1698837"/>
          </a:xfrm>
        </p:grpSpPr>
        <p:sp>
          <p:nvSpPr>
            <p:cNvPr id="13" name="Rounded Rectangular Callout 13"/>
            <p:cNvSpPr/>
            <p:nvPr/>
          </p:nvSpPr>
          <p:spPr>
            <a:xfrm>
              <a:off x="3990686" y="3706368"/>
              <a:ext cx="1777623" cy="802725"/>
            </a:xfrm>
            <a:prstGeom prst="wedgeRoundRectCallout">
              <a:avLst>
                <a:gd name="adj1" fmla="val -75427"/>
                <a:gd name="adj2" fmla="val -75022"/>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Binders</a:t>
              </a:r>
            </a:p>
          </p:txBody>
        </p:sp>
        <p:sp>
          <p:nvSpPr>
            <p:cNvPr id="14" name="Rectangle: Rounded Corners 13"/>
            <p:cNvSpPr/>
            <p:nvPr/>
          </p:nvSpPr>
          <p:spPr>
            <a:xfrm>
              <a:off x="1981201" y="2810256"/>
              <a:ext cx="1545759" cy="613325"/>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0" y="1447800"/>
            <a:ext cx="3810000" cy="1994493"/>
            <a:chOff x="2057400" y="1940475"/>
            <a:chExt cx="3810000" cy="1994493"/>
          </a:xfrm>
        </p:grpSpPr>
        <p:sp>
          <p:nvSpPr>
            <p:cNvPr id="16" name="Rounded Rectangular Callout 13"/>
            <p:cNvSpPr/>
            <p:nvPr/>
          </p:nvSpPr>
          <p:spPr>
            <a:xfrm>
              <a:off x="2666999" y="1940475"/>
              <a:ext cx="3200401" cy="1111843"/>
            </a:xfrm>
            <a:prstGeom prst="wedgeRoundRectCallout">
              <a:avLst>
                <a:gd name="adj1" fmla="val -46075"/>
                <a:gd name="adj2" fmla="val 78316"/>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Patterns</a:t>
              </a:r>
            </a:p>
            <a:p>
              <a:pPr algn="ctr"/>
              <a:r>
                <a:rPr lang="en-US" sz="3600" dirty="0">
                  <a:solidFill>
                    <a:schemeClr val="tx1"/>
                  </a:solidFill>
                </a:rPr>
                <a:t>(of each sort </a:t>
              </a:r>
              <a:r>
                <a:rPr lang="en-US" sz="3600" i="1" dirty="0">
                  <a:solidFill>
                    <a:schemeClr val="tx1"/>
                  </a:solidFill>
                </a:rPr>
                <a:t>s</a:t>
              </a:r>
              <a:r>
                <a:rPr lang="en-US" sz="3600" dirty="0">
                  <a:solidFill>
                    <a:schemeClr val="tx1"/>
                  </a:solidFill>
                </a:rPr>
                <a:t>)</a:t>
              </a:r>
            </a:p>
          </p:txBody>
        </p:sp>
        <p:sp>
          <p:nvSpPr>
            <p:cNvPr id="17" name="Rectangle: Rounded Corners 16"/>
            <p:cNvSpPr/>
            <p:nvPr/>
          </p:nvSpPr>
          <p:spPr>
            <a:xfrm>
              <a:off x="2057400" y="3312075"/>
              <a:ext cx="609599" cy="622893"/>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3272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630362"/>
          </a:xfrm>
        </p:spPr>
        <p:txBody>
          <a:bodyPr>
            <a:normAutofit/>
          </a:bodyPr>
          <a:lstStyle/>
          <a:p>
            <a:r>
              <a:rPr lang="en-US" dirty="0"/>
              <a:t>Matching Logic Models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dirty="0"/>
          </a:p>
        </p:txBody>
      </p:sp>
      <p:pic>
        <p:nvPicPr>
          <p:cNvPr id="5" name="Picture 4"/>
          <p:cNvPicPr>
            <a:picLocks noChangeAspect="1"/>
          </p:cNvPicPr>
          <p:nvPr/>
        </p:nvPicPr>
        <p:blipFill>
          <a:blip r:embed="rId2"/>
          <a:stretch>
            <a:fillRect/>
          </a:stretch>
        </p:blipFill>
        <p:spPr>
          <a:xfrm>
            <a:off x="1981200" y="2057400"/>
            <a:ext cx="5105400" cy="1533700"/>
          </a:xfrm>
          <a:prstGeom prst="rect">
            <a:avLst/>
          </a:prstGeom>
        </p:spPr>
      </p:pic>
      <p:pic>
        <p:nvPicPr>
          <p:cNvPr id="15" name="Picture 14"/>
          <p:cNvPicPr>
            <a:picLocks noChangeAspect="1"/>
          </p:cNvPicPr>
          <p:nvPr/>
        </p:nvPicPr>
        <p:blipFill>
          <a:blip r:embed="rId3"/>
          <a:stretch>
            <a:fillRect/>
          </a:stretch>
        </p:blipFill>
        <p:spPr>
          <a:xfrm>
            <a:off x="1447800" y="4200525"/>
            <a:ext cx="6705600" cy="600075"/>
          </a:xfrm>
          <a:prstGeom prst="rect">
            <a:avLst/>
          </a:prstGeom>
        </p:spPr>
      </p:pic>
      <p:grpSp>
        <p:nvGrpSpPr>
          <p:cNvPr id="16" name="Group 15"/>
          <p:cNvGrpSpPr/>
          <p:nvPr/>
        </p:nvGrpSpPr>
        <p:grpSpPr>
          <a:xfrm>
            <a:off x="76200" y="4105656"/>
            <a:ext cx="8915400" cy="2676144"/>
            <a:chOff x="-6649" y="2542032"/>
            <a:chExt cx="9042692" cy="2676144"/>
          </a:xfrm>
        </p:grpSpPr>
        <p:sp>
          <p:nvSpPr>
            <p:cNvPr id="17" name="Rounded Rectangular Callout 13"/>
            <p:cNvSpPr/>
            <p:nvPr/>
          </p:nvSpPr>
          <p:spPr>
            <a:xfrm>
              <a:off x="-6649" y="3525901"/>
              <a:ext cx="9042692" cy="1692275"/>
            </a:xfrm>
            <a:prstGeom prst="wedgeRoundRectCallout">
              <a:avLst>
                <a:gd name="adj1" fmla="val 24801"/>
                <a:gd name="adj2" fmla="val -61514"/>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Patterns interpreted as </a:t>
              </a:r>
              <a:r>
                <a:rPr lang="en-US" sz="2800" i="1" dirty="0">
                  <a:solidFill>
                    <a:schemeClr val="tx1"/>
                  </a:solidFill>
                </a:rPr>
                <a:t>sets</a:t>
              </a:r>
              <a:r>
                <a:rPr lang="en-US" sz="2800" dirty="0">
                  <a:solidFill>
                    <a:schemeClr val="tx1"/>
                  </a:solidFill>
                </a:rPr>
                <a:t> (all elements that </a:t>
              </a:r>
              <a:r>
                <a:rPr lang="en-US" sz="2800" i="1" dirty="0">
                  <a:solidFill>
                    <a:schemeClr val="tx1"/>
                  </a:solidFill>
                </a:rPr>
                <a:t>match</a:t>
              </a:r>
              <a:r>
                <a:rPr lang="en-US" sz="2800" dirty="0">
                  <a:solidFill>
                    <a:schemeClr val="tx1"/>
                  </a:solidFill>
                </a:rPr>
                <a:t> them)</a:t>
              </a:r>
            </a:p>
            <a:p>
              <a:r>
                <a:rPr lang="en-US" sz="2800" dirty="0">
                  <a:solidFill>
                    <a:schemeClr val="tx1"/>
                  </a:solidFill>
                  <a:sym typeface="Symbol" panose="05050102010706020507" pitchFamily="18" charset="2"/>
                </a:rPr>
                <a:t></a:t>
              </a:r>
              <a:r>
                <a:rPr lang="en-US" sz="2800" dirty="0">
                  <a:solidFill>
                    <a:schemeClr val="tx1"/>
                  </a:solidFill>
                </a:rPr>
                <a:t> as complement, </a:t>
              </a:r>
              <a:r>
                <a:rPr lang="en-US" sz="2800" dirty="0">
                  <a:solidFill>
                    <a:schemeClr val="tx1"/>
                  </a:solidFill>
                  <a:sym typeface="Symbol" panose="05050102010706020507" pitchFamily="18" charset="2"/>
                </a:rPr>
                <a:t> as</a:t>
              </a:r>
              <a:r>
                <a:rPr lang="en-US" sz="2800" dirty="0">
                  <a:solidFill>
                    <a:schemeClr val="tx1"/>
                  </a:solidFill>
                </a:rPr>
                <a:t> intersection, </a:t>
              </a:r>
              <a:r>
                <a:rPr lang="en-US" sz="2800" dirty="0">
                  <a:solidFill>
                    <a:schemeClr val="tx1"/>
                  </a:solidFill>
                  <a:sym typeface="Symbol" panose="05050102010706020507" pitchFamily="18" charset="2"/>
                </a:rPr>
                <a:t> as union over all </a:t>
              </a:r>
              <a:r>
                <a:rPr lang="en-US" sz="2800" i="1" dirty="0">
                  <a:solidFill>
                    <a:schemeClr val="tx1"/>
                  </a:solidFill>
                  <a:sym typeface="Symbol" panose="05050102010706020507" pitchFamily="18" charset="2"/>
                </a:rPr>
                <a:t>x</a:t>
              </a:r>
              <a:endParaRPr lang="en-US" sz="2800" i="1" dirty="0">
                <a:solidFill>
                  <a:schemeClr val="tx1"/>
                </a:solidFill>
              </a:endParaRPr>
            </a:p>
          </p:txBody>
        </p:sp>
        <p:sp>
          <p:nvSpPr>
            <p:cNvPr id="18" name="Rectangle: Rounded Corners 17"/>
            <p:cNvSpPr/>
            <p:nvPr/>
          </p:nvSpPr>
          <p:spPr>
            <a:xfrm>
              <a:off x="6618476" y="2542032"/>
              <a:ext cx="1545759" cy="738822"/>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val="306822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FOL to Matching Logic</a:t>
            </a:r>
          </a:p>
        </p:txBody>
      </p:sp>
      <p:pic>
        <p:nvPicPr>
          <p:cNvPr id="5" name="Picture 4"/>
          <p:cNvPicPr>
            <a:picLocks noChangeAspect="1"/>
          </p:cNvPicPr>
          <p:nvPr/>
        </p:nvPicPr>
        <p:blipFill>
          <a:blip r:embed="rId3"/>
          <a:stretch>
            <a:fillRect/>
          </a:stretch>
        </p:blipFill>
        <p:spPr>
          <a:xfrm>
            <a:off x="0" y="1981200"/>
            <a:ext cx="9200454" cy="3505200"/>
          </a:xfrm>
          <a:prstGeom prst="rect">
            <a:avLst/>
          </a:prstGeom>
        </p:spPr>
      </p:pic>
      <p:sp>
        <p:nvSpPr>
          <p:cNvPr id="6" name="Rectangle 5"/>
          <p:cNvSpPr/>
          <p:nvPr/>
        </p:nvSpPr>
        <p:spPr>
          <a:xfrm>
            <a:off x="4495800" y="2337512"/>
            <a:ext cx="46482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3987165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FOL to Matching Logic</a:t>
            </a:r>
          </a:p>
        </p:txBody>
      </p:sp>
      <p:pic>
        <p:nvPicPr>
          <p:cNvPr id="5" name="Picture 4"/>
          <p:cNvPicPr>
            <a:picLocks noChangeAspect="1"/>
          </p:cNvPicPr>
          <p:nvPr/>
        </p:nvPicPr>
        <p:blipFill>
          <a:blip r:embed="rId3"/>
          <a:stretch>
            <a:fillRect/>
          </a:stretch>
        </p:blipFill>
        <p:spPr>
          <a:xfrm>
            <a:off x="0" y="1981200"/>
            <a:ext cx="9200454" cy="3505200"/>
          </a:xfrm>
          <a:prstGeom prst="rect">
            <a:avLst/>
          </a:prstGeom>
        </p:spPr>
      </p:pic>
      <p:sp>
        <p:nvSpPr>
          <p:cNvPr id="6" name="Rectangle 5"/>
          <p:cNvSpPr/>
          <p:nvPr/>
        </p:nvSpPr>
        <p:spPr>
          <a:xfrm>
            <a:off x="4495800" y="2342883"/>
            <a:ext cx="4648200" cy="3175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52400" y="2819400"/>
            <a:ext cx="3276600" cy="533400"/>
          </a:xfrm>
          <a:prstGeom prst="round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p:cNvSpPr/>
          <p:nvPr/>
        </p:nvSpPr>
        <p:spPr>
          <a:xfrm>
            <a:off x="2590800" y="1295400"/>
            <a:ext cx="1524000" cy="838200"/>
          </a:xfrm>
          <a:prstGeom prst="wedgeRoundRectCallout">
            <a:avLst>
              <a:gd name="adj1" fmla="val -79565"/>
              <a:gd name="adj2" fmla="val 128569"/>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Collapse symbols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1774833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FOL to Matching Logic</a:t>
            </a:r>
          </a:p>
        </p:txBody>
      </p:sp>
      <p:pic>
        <p:nvPicPr>
          <p:cNvPr id="5" name="Picture 4"/>
          <p:cNvPicPr>
            <a:picLocks noChangeAspect="1"/>
          </p:cNvPicPr>
          <p:nvPr/>
        </p:nvPicPr>
        <p:blipFill>
          <a:blip r:embed="rId3"/>
          <a:stretch>
            <a:fillRect/>
          </a:stretch>
        </p:blipFill>
        <p:spPr>
          <a:xfrm>
            <a:off x="0" y="1981200"/>
            <a:ext cx="9200454" cy="3505200"/>
          </a:xfrm>
          <a:prstGeom prst="rect">
            <a:avLst/>
          </a:prstGeom>
        </p:spPr>
      </p:pic>
      <p:sp>
        <p:nvSpPr>
          <p:cNvPr id="6" name="Rectangle 5"/>
          <p:cNvSpPr/>
          <p:nvPr/>
        </p:nvSpPr>
        <p:spPr>
          <a:xfrm>
            <a:off x="4495800" y="3352799"/>
            <a:ext cx="4648200" cy="2165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52400" y="2819400"/>
            <a:ext cx="3276600" cy="533400"/>
          </a:xfrm>
          <a:prstGeom prst="round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p:cNvSpPr/>
          <p:nvPr/>
        </p:nvSpPr>
        <p:spPr>
          <a:xfrm>
            <a:off x="2590800" y="1295400"/>
            <a:ext cx="1524000" cy="838200"/>
          </a:xfrm>
          <a:prstGeom prst="wedgeRoundRectCallout">
            <a:avLst>
              <a:gd name="adj1" fmla="val -79565"/>
              <a:gd name="adj2" fmla="val 128569"/>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Collapse symbols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241665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FOL to Matching Logic</a:t>
            </a:r>
          </a:p>
        </p:txBody>
      </p:sp>
      <p:pic>
        <p:nvPicPr>
          <p:cNvPr id="5" name="Picture 4"/>
          <p:cNvPicPr>
            <a:picLocks noChangeAspect="1"/>
          </p:cNvPicPr>
          <p:nvPr/>
        </p:nvPicPr>
        <p:blipFill>
          <a:blip r:embed="rId3"/>
          <a:stretch>
            <a:fillRect/>
          </a:stretch>
        </p:blipFill>
        <p:spPr>
          <a:xfrm>
            <a:off x="0" y="1981200"/>
            <a:ext cx="9200454" cy="3505200"/>
          </a:xfrm>
          <a:prstGeom prst="rect">
            <a:avLst/>
          </a:prstGeom>
        </p:spPr>
      </p:pic>
      <p:sp>
        <p:nvSpPr>
          <p:cNvPr id="6" name="Rectangle 5"/>
          <p:cNvSpPr/>
          <p:nvPr/>
        </p:nvSpPr>
        <p:spPr>
          <a:xfrm>
            <a:off x="4495800" y="3352799"/>
            <a:ext cx="4648200" cy="2165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6200" y="3581400"/>
            <a:ext cx="304800" cy="914400"/>
          </a:xfrm>
          <a:prstGeom prst="round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p:cNvSpPr/>
          <p:nvPr/>
        </p:nvSpPr>
        <p:spPr>
          <a:xfrm>
            <a:off x="2590800" y="1295400"/>
            <a:ext cx="1752600" cy="838200"/>
          </a:xfrm>
          <a:prstGeom prst="wedgeRoundRectCallout">
            <a:avLst>
              <a:gd name="adj1" fmla="val -165174"/>
              <a:gd name="adj2" fmla="val 275304"/>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Collapse terms and predicates</a:t>
            </a:r>
          </a:p>
        </p:txBody>
      </p:sp>
      <p:sp>
        <p:nvSpPr>
          <p:cNvPr id="7" name="Rounded Rectangle 6"/>
          <p:cNvSpPr/>
          <p:nvPr/>
        </p:nvSpPr>
        <p:spPr>
          <a:xfrm>
            <a:off x="774878" y="3874390"/>
            <a:ext cx="2971800" cy="533400"/>
          </a:xfrm>
          <a:prstGeom prst="round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1174822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FOL to Matching Logic</a:t>
            </a:r>
          </a:p>
        </p:txBody>
      </p:sp>
      <p:pic>
        <p:nvPicPr>
          <p:cNvPr id="5" name="Picture 4"/>
          <p:cNvPicPr>
            <a:picLocks noChangeAspect="1"/>
          </p:cNvPicPr>
          <p:nvPr/>
        </p:nvPicPr>
        <p:blipFill>
          <a:blip r:embed="rId3"/>
          <a:stretch>
            <a:fillRect/>
          </a:stretch>
        </p:blipFill>
        <p:spPr>
          <a:xfrm>
            <a:off x="0" y="1981200"/>
            <a:ext cx="9200454" cy="3505200"/>
          </a:xfrm>
          <a:prstGeom prst="rect">
            <a:avLst/>
          </a:prstGeom>
        </p:spPr>
      </p:pic>
      <p:sp>
        <p:nvSpPr>
          <p:cNvPr id="6" name="Rectangle 5"/>
          <p:cNvSpPr/>
          <p:nvPr/>
        </p:nvSpPr>
        <p:spPr>
          <a:xfrm>
            <a:off x="4495800" y="4648200"/>
            <a:ext cx="4648200" cy="870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6200" y="3581400"/>
            <a:ext cx="304800" cy="914400"/>
          </a:xfrm>
          <a:prstGeom prst="round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p:cNvSpPr/>
          <p:nvPr/>
        </p:nvSpPr>
        <p:spPr>
          <a:xfrm>
            <a:off x="2590800" y="1295400"/>
            <a:ext cx="1752600" cy="838200"/>
          </a:xfrm>
          <a:prstGeom prst="wedgeRoundRectCallout">
            <a:avLst>
              <a:gd name="adj1" fmla="val -165174"/>
              <a:gd name="adj2" fmla="val 275304"/>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Collapse terms and predicates</a:t>
            </a:r>
          </a:p>
        </p:txBody>
      </p:sp>
      <p:sp>
        <p:nvSpPr>
          <p:cNvPr id="7" name="Rounded Rectangle 6"/>
          <p:cNvSpPr/>
          <p:nvPr/>
        </p:nvSpPr>
        <p:spPr>
          <a:xfrm>
            <a:off x="774878" y="3874390"/>
            <a:ext cx="2971800" cy="533400"/>
          </a:xfrm>
          <a:prstGeom prst="round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3863668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FOL to Matching Logic</a:t>
            </a:r>
          </a:p>
        </p:txBody>
      </p:sp>
      <p:pic>
        <p:nvPicPr>
          <p:cNvPr id="5" name="Picture 4"/>
          <p:cNvPicPr>
            <a:picLocks noChangeAspect="1"/>
          </p:cNvPicPr>
          <p:nvPr/>
        </p:nvPicPr>
        <p:blipFill>
          <a:blip r:embed="rId3"/>
          <a:stretch>
            <a:fillRect/>
          </a:stretch>
        </p:blipFill>
        <p:spPr>
          <a:xfrm>
            <a:off x="0" y="1981200"/>
            <a:ext cx="9200454" cy="3505200"/>
          </a:xfrm>
          <a:prstGeom prst="rect">
            <a:avLst/>
          </a:prstGeom>
        </p:spPr>
      </p:pic>
      <p:sp>
        <p:nvSpPr>
          <p:cNvPr id="6" name="Rectangle 5"/>
          <p:cNvSpPr/>
          <p:nvPr/>
        </p:nvSpPr>
        <p:spPr>
          <a:xfrm>
            <a:off x="4495800" y="4648200"/>
            <a:ext cx="4648200" cy="870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p:cNvSpPr/>
          <p:nvPr/>
        </p:nvSpPr>
        <p:spPr>
          <a:xfrm>
            <a:off x="2133600" y="5867400"/>
            <a:ext cx="2133600" cy="838200"/>
          </a:xfrm>
          <a:prstGeom prst="wedgeRoundRectCallout">
            <a:avLst>
              <a:gd name="adj1" fmla="val -50106"/>
              <a:gd name="adj2" fmla="val -93453"/>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Interpret symbols into </a:t>
            </a:r>
            <a:r>
              <a:rPr lang="en-US" dirty="0" err="1">
                <a:solidFill>
                  <a:schemeClr val="tx1"/>
                </a:solidFill>
              </a:rPr>
              <a:t>powerdomains</a:t>
            </a:r>
            <a:endParaRPr lang="en-US" dirty="0">
              <a:solidFill>
                <a:schemeClr val="tx1"/>
              </a:solidFill>
            </a:endParaRPr>
          </a:p>
        </p:txBody>
      </p:sp>
      <p:sp>
        <p:nvSpPr>
          <p:cNvPr id="7" name="Rounded Rectangle 6"/>
          <p:cNvSpPr/>
          <p:nvPr/>
        </p:nvSpPr>
        <p:spPr>
          <a:xfrm>
            <a:off x="76200" y="4876800"/>
            <a:ext cx="4191000" cy="609600"/>
          </a:xfrm>
          <a:prstGeom prst="round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947720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t>Our Attempt: the K Framework</a:t>
            </a:r>
            <a:br>
              <a:rPr lang="en-US" dirty="0"/>
            </a:br>
            <a:r>
              <a:rPr lang="en-US" dirty="0">
                <a:hlinkClick r:id="rId2"/>
              </a:rPr>
              <a:t>http://kframework.org</a:t>
            </a:r>
            <a:r>
              <a:rPr lang="en-US" dirty="0"/>
              <a:t> </a:t>
            </a:r>
          </a:p>
        </p:txBody>
      </p:sp>
      <p:sp>
        <p:nvSpPr>
          <p:cNvPr id="3" name="Content Placeholder 2"/>
          <p:cNvSpPr>
            <a:spLocks noGrp="1"/>
          </p:cNvSpPr>
          <p:nvPr>
            <p:ph idx="1"/>
          </p:nvPr>
        </p:nvSpPr>
        <p:spPr>
          <a:xfrm>
            <a:off x="152400" y="1752600"/>
            <a:ext cx="8839200" cy="4800600"/>
          </a:xfrm>
        </p:spPr>
        <p:txBody>
          <a:bodyPr>
            <a:normAutofit/>
          </a:bodyPr>
          <a:lstStyle/>
          <a:p>
            <a:r>
              <a:rPr lang="en-US" dirty="0"/>
              <a:t>We tried various semantic styles, for &gt;10y</a:t>
            </a:r>
          </a:p>
          <a:p>
            <a:pPr lvl="1"/>
            <a:r>
              <a:rPr lang="en-US" dirty="0"/>
              <a:t>Small-step and big-step SOS; Evaluation contexts; Chemical abstract machine; Continuation-based style;  Denotational; Rewriting logic; …</a:t>
            </a:r>
          </a:p>
          <a:p>
            <a:r>
              <a:rPr lang="en-US" dirty="0"/>
              <a:t>But each of the above had limitations</a:t>
            </a:r>
          </a:p>
          <a:p>
            <a:pPr lvl="1"/>
            <a:r>
              <a:rPr lang="en-US" dirty="0"/>
              <a:t>Especially related to modularity, notation, verification</a:t>
            </a:r>
          </a:p>
          <a:p>
            <a:r>
              <a:rPr lang="en-US" dirty="0"/>
              <a:t>K framework initially </a:t>
            </a:r>
            <a:r>
              <a:rPr lang="en-US" i="1" dirty="0"/>
              <a:t>engineered</a:t>
            </a:r>
            <a:r>
              <a:rPr lang="en-US" dirty="0"/>
              <a:t>: keep advantages and avoid limitations of various semantic styles</a:t>
            </a:r>
          </a:p>
          <a:p>
            <a:pPr lvl="1"/>
            <a:r>
              <a:rPr lang="en-US" dirty="0"/>
              <a:t>Then theory came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1001538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FOL to Matching Logic</a:t>
            </a:r>
          </a:p>
        </p:txBody>
      </p:sp>
      <p:pic>
        <p:nvPicPr>
          <p:cNvPr id="5" name="Picture 4"/>
          <p:cNvPicPr>
            <a:picLocks noChangeAspect="1"/>
          </p:cNvPicPr>
          <p:nvPr/>
        </p:nvPicPr>
        <p:blipFill>
          <a:blip r:embed="rId3"/>
          <a:stretch>
            <a:fillRect/>
          </a:stretch>
        </p:blipFill>
        <p:spPr>
          <a:xfrm>
            <a:off x="0" y="1981200"/>
            <a:ext cx="9200454" cy="3505200"/>
          </a:xfrm>
          <a:prstGeom prst="rect">
            <a:avLst/>
          </a:prstGeom>
        </p:spPr>
      </p:pic>
      <p:sp>
        <p:nvSpPr>
          <p:cNvPr id="4" name="Rounded Rectangular Callout 3"/>
          <p:cNvSpPr/>
          <p:nvPr/>
        </p:nvSpPr>
        <p:spPr>
          <a:xfrm>
            <a:off x="2133600" y="5867400"/>
            <a:ext cx="2133600" cy="838200"/>
          </a:xfrm>
          <a:prstGeom prst="wedgeRoundRectCallout">
            <a:avLst>
              <a:gd name="adj1" fmla="val -50106"/>
              <a:gd name="adj2" fmla="val -93453"/>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Interpret symbols into </a:t>
            </a:r>
            <a:r>
              <a:rPr lang="en-US" dirty="0" err="1">
                <a:solidFill>
                  <a:schemeClr val="tx1"/>
                </a:solidFill>
              </a:rPr>
              <a:t>powerdomains</a:t>
            </a:r>
            <a:endParaRPr lang="en-US" dirty="0">
              <a:solidFill>
                <a:schemeClr val="tx1"/>
              </a:solidFill>
            </a:endParaRPr>
          </a:p>
        </p:txBody>
      </p:sp>
      <p:sp>
        <p:nvSpPr>
          <p:cNvPr id="7" name="Rounded Rectangle 6"/>
          <p:cNvSpPr/>
          <p:nvPr/>
        </p:nvSpPr>
        <p:spPr>
          <a:xfrm>
            <a:off x="76200" y="4876800"/>
            <a:ext cx="4191000" cy="609600"/>
          </a:xfrm>
          <a:prstGeom prst="round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30</a:t>
            </a:fld>
            <a:endParaRPr lang="en-US" dirty="0"/>
          </a:p>
        </p:txBody>
      </p:sp>
    </p:spTree>
    <p:extLst>
      <p:ext uri="{BB962C8B-B14F-4D97-AF65-F5344CB8AC3E}">
        <p14:creationId xmlns:p14="http://schemas.microsoft.com/office/powerpoint/2010/main" val="934236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a:bodyPr>
          <a:lstStyle/>
          <a:p>
            <a:r>
              <a:rPr lang="en-US" dirty="0"/>
              <a:t>Matching Logic vs. FOL</a:t>
            </a:r>
          </a:p>
        </p:txBody>
      </p:sp>
      <p:pic>
        <p:nvPicPr>
          <p:cNvPr id="5" name="Picture 4"/>
          <p:cNvPicPr>
            <a:picLocks noChangeAspect="1"/>
          </p:cNvPicPr>
          <p:nvPr/>
        </p:nvPicPr>
        <p:blipFill>
          <a:blip r:embed="rId3"/>
          <a:stretch>
            <a:fillRect/>
          </a:stretch>
        </p:blipFill>
        <p:spPr>
          <a:xfrm>
            <a:off x="0" y="1981200"/>
            <a:ext cx="9200454" cy="3505200"/>
          </a:xfrm>
          <a:prstGeom prst="rect">
            <a:avLst/>
          </a:prstGeom>
        </p:spPr>
      </p:pic>
      <p:sp>
        <p:nvSpPr>
          <p:cNvPr id="6" name="Rounded Rectangular Callout 5"/>
          <p:cNvSpPr/>
          <p:nvPr/>
        </p:nvSpPr>
        <p:spPr>
          <a:xfrm>
            <a:off x="304800" y="5791200"/>
            <a:ext cx="7543800" cy="838200"/>
          </a:xfrm>
          <a:prstGeom prst="wedgeRoundRectCallout">
            <a:avLst>
              <a:gd name="adj1" fmla="val 20402"/>
              <a:gd name="adj2" fmla="val -91149"/>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Simpler (no need to distinguish operations from predicates)</a:t>
            </a:r>
          </a:p>
          <a:p>
            <a:r>
              <a:rPr lang="en-US" dirty="0">
                <a:solidFill>
                  <a:schemeClr val="tx1"/>
                </a:solidFill>
              </a:rPr>
              <a:t>Patterns more succinct than FOL formulae</a:t>
            </a:r>
          </a:p>
          <a:p>
            <a:r>
              <a:rPr lang="en-US" dirty="0">
                <a:solidFill>
                  <a:schemeClr val="tx1"/>
                </a:solidFill>
              </a:rPr>
              <a:t>When fixing model(s), quite a convenient notation (captures separation logic)</a:t>
            </a:r>
          </a:p>
        </p:txBody>
      </p:sp>
      <p:sp>
        <p:nvSpPr>
          <p:cNvPr id="3" name="Slide Number Placeholder 2"/>
          <p:cNvSpPr>
            <a:spLocks noGrp="1"/>
          </p:cNvSpPr>
          <p:nvPr>
            <p:ph type="sldNum" sz="quarter" idx="12"/>
          </p:nvPr>
        </p:nvSpPr>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3205061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 Line</a:t>
            </a:r>
          </a:p>
        </p:txBody>
      </p:sp>
      <p:sp>
        <p:nvSpPr>
          <p:cNvPr id="3" name="Content Placeholder 2"/>
          <p:cNvSpPr>
            <a:spLocks noGrp="1"/>
          </p:cNvSpPr>
          <p:nvPr>
            <p:ph idx="1"/>
          </p:nvPr>
        </p:nvSpPr>
        <p:spPr>
          <a:xfrm>
            <a:off x="457200" y="1600200"/>
            <a:ext cx="8305800" cy="5105400"/>
          </a:xfrm>
        </p:spPr>
        <p:txBody>
          <a:bodyPr>
            <a:normAutofit fontScale="92500"/>
          </a:bodyPr>
          <a:lstStyle/>
          <a:p>
            <a:r>
              <a:rPr lang="en-US" dirty="0"/>
              <a:t>No distinction between function and predicate symbols; they build </a:t>
            </a:r>
            <a:r>
              <a:rPr lang="en-US" dirty="0">
                <a:solidFill>
                  <a:srgbClr val="FF0000"/>
                </a:solidFill>
              </a:rPr>
              <a:t>patterns</a:t>
            </a:r>
          </a:p>
          <a:p>
            <a:r>
              <a:rPr lang="en-US" dirty="0"/>
              <a:t>In models, </a:t>
            </a:r>
            <a:r>
              <a:rPr lang="en-US" dirty="0">
                <a:solidFill>
                  <a:srgbClr val="FF0000"/>
                </a:solidFill>
              </a:rPr>
              <a:t>patterns evaluate to sets of  elements</a:t>
            </a:r>
            <a:r>
              <a:rPr lang="en-US" dirty="0"/>
              <a:t>, namely those that </a:t>
            </a:r>
            <a:r>
              <a:rPr lang="en-US" dirty="0">
                <a:solidFill>
                  <a:srgbClr val="FF0000"/>
                </a:solidFill>
              </a:rPr>
              <a:t>match</a:t>
            </a:r>
            <a:r>
              <a:rPr lang="en-US" dirty="0"/>
              <a:t> them </a:t>
            </a:r>
          </a:p>
          <a:p>
            <a:r>
              <a:rPr lang="en-US" dirty="0"/>
              <a:t>Examples</a:t>
            </a:r>
          </a:p>
          <a:p>
            <a:pPr lvl="1"/>
            <a:r>
              <a:rPr lang="en-US" dirty="0"/>
              <a:t>               , written        , matched by singletons of sort </a:t>
            </a:r>
            <a:r>
              <a:rPr lang="en-US" i="1" dirty="0">
                <a:latin typeface="Times New Roman" panose="02020603050405020304" pitchFamily="18" charset="0"/>
                <a:cs typeface="Times New Roman" panose="02020603050405020304" pitchFamily="18" charset="0"/>
              </a:rPr>
              <a:t>s</a:t>
            </a:r>
          </a:p>
          <a:p>
            <a:pPr lvl="1"/>
            <a:r>
              <a:rPr lang="en-US" dirty="0"/>
              <a:t>              matched by successor of </a:t>
            </a:r>
            <a:r>
              <a:rPr lang="en-US" i="1" dirty="0">
                <a:latin typeface="Times New Roman" panose="02020603050405020304" pitchFamily="18" charset="0"/>
                <a:cs typeface="Times New Roman" panose="02020603050405020304" pitchFamily="18" charset="0"/>
              </a:rPr>
              <a:t>x</a:t>
            </a:r>
          </a:p>
          <a:p>
            <a:pPr lvl="1"/>
            <a:r>
              <a:rPr lang="en-US" dirty="0"/>
              <a:t>                          elements are either zero or successors</a:t>
            </a:r>
          </a:p>
          <a:p>
            <a:pPr lvl="1"/>
            <a:r>
              <a:rPr lang="en-US" dirty="0"/>
              <a:t>                matched by all linked lists in the heap starting with pointer </a:t>
            </a:r>
            <a:r>
              <a:rPr lang="en-US" i="1" dirty="0">
                <a:latin typeface="Times New Roman" panose="02020603050405020304" pitchFamily="18" charset="0"/>
                <a:cs typeface="Times New Roman" panose="02020603050405020304" pitchFamily="18" charset="0"/>
              </a:rPr>
              <a:t>x</a:t>
            </a:r>
            <a:r>
              <a:rPr lang="en-US" dirty="0"/>
              <a:t> and holding mathematical sequence </a:t>
            </a:r>
            <a:r>
              <a:rPr lang="en-US" i="1" dirty="0">
                <a:latin typeface="Times New Roman" panose="02020603050405020304" pitchFamily="18" charset="0"/>
                <a:cs typeface="Times New Roman" panose="02020603050405020304" pitchFamily="18" charset="0"/>
              </a:rPr>
              <a:t>S</a:t>
            </a:r>
          </a:p>
        </p:txBody>
      </p:sp>
      <p:pic>
        <p:nvPicPr>
          <p:cNvPr id="4" name="Picture 3"/>
          <p:cNvPicPr>
            <a:picLocks noChangeAspect="1"/>
          </p:cNvPicPr>
          <p:nvPr/>
        </p:nvPicPr>
        <p:blipFill>
          <a:blip r:embed="rId2"/>
          <a:stretch>
            <a:fillRect/>
          </a:stretch>
        </p:blipFill>
        <p:spPr>
          <a:xfrm>
            <a:off x="1250327" y="5677434"/>
            <a:ext cx="1133475" cy="323850"/>
          </a:xfrm>
          <a:prstGeom prst="rect">
            <a:avLst/>
          </a:prstGeom>
        </p:spPr>
      </p:pic>
      <p:pic>
        <p:nvPicPr>
          <p:cNvPr id="5" name="Picture 4"/>
          <p:cNvPicPr>
            <a:picLocks noChangeAspect="1"/>
          </p:cNvPicPr>
          <p:nvPr/>
        </p:nvPicPr>
        <p:blipFill>
          <a:blip r:embed="rId3"/>
          <a:stretch>
            <a:fillRect/>
          </a:stretch>
        </p:blipFill>
        <p:spPr>
          <a:xfrm>
            <a:off x="1209942" y="4279941"/>
            <a:ext cx="1171575" cy="314325"/>
          </a:xfrm>
          <a:prstGeom prst="rect">
            <a:avLst/>
          </a:prstGeom>
        </p:spPr>
      </p:pic>
      <p:pic>
        <p:nvPicPr>
          <p:cNvPr id="6" name="Picture 5"/>
          <p:cNvPicPr>
            <a:picLocks noChangeAspect="1"/>
          </p:cNvPicPr>
          <p:nvPr/>
        </p:nvPicPr>
        <p:blipFill>
          <a:blip r:embed="rId4"/>
          <a:stretch>
            <a:fillRect/>
          </a:stretch>
        </p:blipFill>
        <p:spPr>
          <a:xfrm>
            <a:off x="3581400" y="4303753"/>
            <a:ext cx="523875" cy="266700"/>
          </a:xfrm>
          <a:prstGeom prst="rect">
            <a:avLst/>
          </a:prstGeom>
        </p:spPr>
      </p:pic>
      <p:pic>
        <p:nvPicPr>
          <p:cNvPr id="7" name="Picture 6"/>
          <p:cNvPicPr>
            <a:picLocks noChangeAspect="1"/>
          </p:cNvPicPr>
          <p:nvPr/>
        </p:nvPicPr>
        <p:blipFill>
          <a:blip r:embed="rId5"/>
          <a:stretch>
            <a:fillRect/>
          </a:stretch>
        </p:blipFill>
        <p:spPr>
          <a:xfrm>
            <a:off x="1254620" y="4776828"/>
            <a:ext cx="971550" cy="285750"/>
          </a:xfrm>
          <a:prstGeom prst="rect">
            <a:avLst/>
          </a:prstGeom>
        </p:spPr>
      </p:pic>
      <p:pic>
        <p:nvPicPr>
          <p:cNvPr id="8" name="Picture 7"/>
          <p:cNvPicPr>
            <a:picLocks noChangeAspect="1"/>
          </p:cNvPicPr>
          <p:nvPr/>
        </p:nvPicPr>
        <p:blipFill>
          <a:blip r:embed="rId6"/>
          <a:stretch>
            <a:fillRect/>
          </a:stretch>
        </p:blipFill>
        <p:spPr>
          <a:xfrm>
            <a:off x="1215044" y="5217740"/>
            <a:ext cx="1905000" cy="323850"/>
          </a:xfrm>
          <a:prstGeom prst="rect">
            <a:avLst/>
          </a:prstGeom>
        </p:spPr>
      </p:pic>
      <p:sp>
        <p:nvSpPr>
          <p:cNvPr id="9" name="Slide Number Placeholder 8"/>
          <p:cNvSpPr>
            <a:spLocks noGrp="1"/>
          </p:cNvSpPr>
          <p:nvPr>
            <p:ph type="sldNum" sz="quarter" idx="12"/>
          </p:nvPr>
        </p:nvSpPr>
        <p:spPr/>
        <p:txBody>
          <a:bodyPr/>
          <a:lstStyle/>
          <a:p>
            <a:fld id="{B6F15528-21DE-4FAA-801E-634DDDAF4B2B}" type="slidenum">
              <a:rPr lang="en-US" smtClean="0"/>
              <a:pPr/>
              <a:t>32</a:t>
            </a:fld>
            <a:endParaRPr lang="en-US" dirty="0"/>
          </a:p>
        </p:txBody>
      </p:sp>
    </p:spTree>
    <p:extLst>
      <p:ext uri="{BB962C8B-B14F-4D97-AF65-F5344CB8AC3E}">
        <p14:creationId xmlns:p14="http://schemas.microsoft.com/office/powerpoint/2010/main" val="653704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Derived Constructs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dirty="0"/>
          </a:p>
        </p:txBody>
      </p:sp>
      <p:pic>
        <p:nvPicPr>
          <p:cNvPr id="5" name="Picture 4"/>
          <p:cNvPicPr>
            <a:picLocks noChangeAspect="1"/>
          </p:cNvPicPr>
          <p:nvPr/>
        </p:nvPicPr>
        <p:blipFill>
          <a:blip r:embed="rId2"/>
          <a:stretch>
            <a:fillRect/>
          </a:stretch>
        </p:blipFill>
        <p:spPr>
          <a:xfrm>
            <a:off x="76200" y="1703507"/>
            <a:ext cx="9067800" cy="1115893"/>
          </a:xfrm>
          <a:prstGeom prst="rect">
            <a:avLst/>
          </a:prstGeom>
        </p:spPr>
      </p:pic>
      <p:pic>
        <p:nvPicPr>
          <p:cNvPr id="6" name="Picture 5"/>
          <p:cNvPicPr>
            <a:picLocks noChangeAspect="1"/>
          </p:cNvPicPr>
          <p:nvPr/>
        </p:nvPicPr>
        <p:blipFill>
          <a:blip r:embed="rId3"/>
          <a:stretch>
            <a:fillRect/>
          </a:stretch>
        </p:blipFill>
        <p:spPr>
          <a:xfrm>
            <a:off x="0" y="3106975"/>
            <a:ext cx="9144000" cy="3141425"/>
          </a:xfrm>
          <a:prstGeom prst="rect">
            <a:avLst/>
          </a:prstGeom>
        </p:spPr>
      </p:pic>
    </p:spTree>
    <p:extLst>
      <p:ext uri="{BB962C8B-B14F-4D97-AF65-F5344CB8AC3E}">
        <p14:creationId xmlns:p14="http://schemas.microsoft.com/office/powerpoint/2010/main" val="3033582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bodyPr>
          <a:lstStyle/>
          <a:p>
            <a:r>
              <a:rPr lang="en-US" dirty="0"/>
              <a:t>Recovering Known Notions, Axiomatically</a:t>
            </a:r>
          </a:p>
        </p:txBody>
      </p:sp>
      <p:sp>
        <p:nvSpPr>
          <p:cNvPr id="3" name="Content Placeholder 2"/>
          <p:cNvSpPr>
            <a:spLocks noGrp="1"/>
          </p:cNvSpPr>
          <p:nvPr>
            <p:ph idx="1"/>
          </p:nvPr>
        </p:nvSpPr>
        <p:spPr>
          <a:xfrm>
            <a:off x="381000" y="1722437"/>
            <a:ext cx="2514600" cy="563563"/>
          </a:xfrm>
        </p:spPr>
        <p:txBody>
          <a:bodyPr>
            <a:normAutofit lnSpcReduction="10000"/>
          </a:bodyPr>
          <a:lstStyle/>
          <a:p>
            <a:pPr marL="0" indent="0">
              <a:buNone/>
            </a:pPr>
            <a:r>
              <a:rPr lang="en-US" dirty="0" err="1"/>
              <a:t>Definedness</a:t>
            </a:r>
            <a:endParaRPr lang="en-US" dirty="0"/>
          </a:p>
        </p:txBody>
      </p:sp>
      <p:sp>
        <p:nvSpPr>
          <p:cNvPr id="11" name="Rounded Rectangular Callout 10"/>
          <p:cNvSpPr/>
          <p:nvPr/>
        </p:nvSpPr>
        <p:spPr>
          <a:xfrm>
            <a:off x="4206240" y="4105196"/>
            <a:ext cx="4724400" cy="924004"/>
          </a:xfrm>
          <a:prstGeom prst="wedgeRoundRectCallout">
            <a:avLst>
              <a:gd name="adj1" fmla="val -63438"/>
              <a:gd name="adj2" fmla="val -18687"/>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Sort subscripts and superscripts can be inferred from the context, so we do not write them</a:t>
            </a:r>
          </a:p>
        </p:txBody>
      </p:sp>
      <p:sp>
        <p:nvSpPr>
          <p:cNvPr id="10" name="Slide Number Placeholder 9"/>
          <p:cNvSpPr>
            <a:spLocks noGrp="1"/>
          </p:cNvSpPr>
          <p:nvPr>
            <p:ph type="sldNum" sz="quarter" idx="12"/>
          </p:nvPr>
        </p:nvSpPr>
        <p:spPr/>
        <p:txBody>
          <a:bodyPr/>
          <a:lstStyle/>
          <a:p>
            <a:fld id="{B6F15528-21DE-4FAA-801E-634DDDAF4B2B}" type="slidenum">
              <a:rPr lang="en-US" smtClean="0"/>
              <a:pPr/>
              <a:t>34</a:t>
            </a:fld>
            <a:endParaRPr lang="en-US" dirty="0"/>
          </a:p>
        </p:txBody>
      </p:sp>
      <p:pic>
        <p:nvPicPr>
          <p:cNvPr id="12" name="Picture 11">
            <a:extLst>
              <a:ext uri="{FF2B5EF4-FFF2-40B4-BE49-F238E27FC236}">
                <a16:creationId xmlns:a16="http://schemas.microsoft.com/office/drawing/2014/main" id="{D220C382-40F8-46DA-AB0C-3D487670A3E5}"/>
              </a:ext>
            </a:extLst>
          </p:cNvPr>
          <p:cNvPicPr>
            <a:picLocks noChangeAspect="1"/>
          </p:cNvPicPr>
          <p:nvPr/>
        </p:nvPicPr>
        <p:blipFill>
          <a:blip r:embed="rId2"/>
          <a:stretch>
            <a:fillRect/>
          </a:stretch>
        </p:blipFill>
        <p:spPr>
          <a:xfrm>
            <a:off x="381000" y="2286000"/>
            <a:ext cx="5766055" cy="903963"/>
          </a:xfrm>
          <a:prstGeom prst="rect">
            <a:avLst/>
          </a:prstGeom>
        </p:spPr>
      </p:pic>
      <p:pic>
        <p:nvPicPr>
          <p:cNvPr id="13" name="Picture 12">
            <a:extLst>
              <a:ext uri="{FF2B5EF4-FFF2-40B4-BE49-F238E27FC236}">
                <a16:creationId xmlns:a16="http://schemas.microsoft.com/office/drawing/2014/main" id="{254DAC5F-1784-4B9A-8B30-F7E099507BFE}"/>
              </a:ext>
            </a:extLst>
          </p:cNvPr>
          <p:cNvPicPr>
            <a:picLocks noChangeAspect="1"/>
          </p:cNvPicPr>
          <p:nvPr/>
        </p:nvPicPr>
        <p:blipFill>
          <a:blip r:embed="rId3"/>
          <a:stretch>
            <a:fillRect/>
          </a:stretch>
        </p:blipFill>
        <p:spPr>
          <a:xfrm>
            <a:off x="2359152" y="3139319"/>
            <a:ext cx="904875" cy="533400"/>
          </a:xfrm>
          <a:prstGeom prst="rect">
            <a:avLst/>
          </a:prstGeom>
        </p:spPr>
      </p:pic>
      <p:sp>
        <p:nvSpPr>
          <p:cNvPr id="9" name="Rounded Rectangular Callout 8"/>
          <p:cNvSpPr/>
          <p:nvPr/>
        </p:nvSpPr>
        <p:spPr>
          <a:xfrm>
            <a:off x="4191000" y="3108961"/>
            <a:ext cx="4724400" cy="924004"/>
          </a:xfrm>
          <a:prstGeom prst="wedgeRoundRectCallout">
            <a:avLst>
              <a:gd name="adj1" fmla="val -69584"/>
              <a:gd name="adj2" fmla="val -10232"/>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Either the empty set (when </a:t>
            </a:r>
            <a:r>
              <a:rPr lang="en-US" i="1" dirty="0">
                <a:solidFill>
                  <a:schemeClr val="tx1"/>
                </a:solidFill>
                <a:sym typeface="Symbol" panose="05050102010706020507" pitchFamily="18" charset="2"/>
              </a:rPr>
              <a:t></a:t>
            </a:r>
            <a:r>
              <a:rPr lang="en-US" dirty="0">
                <a:solidFill>
                  <a:schemeClr val="tx1"/>
                </a:solidFill>
                <a:sym typeface="Symbol" panose="05050102010706020507" pitchFamily="18" charset="2"/>
              </a:rPr>
              <a:t>  </a:t>
            </a:r>
            <a:r>
              <a:rPr lang="en-US" dirty="0">
                <a:solidFill>
                  <a:schemeClr val="tx1"/>
                </a:solidFill>
              </a:rPr>
              <a:t>empty) or otherwise the total set (when </a:t>
            </a:r>
            <a:r>
              <a:rPr lang="en-US" i="1" dirty="0">
                <a:solidFill>
                  <a:schemeClr val="tx1"/>
                </a:solidFill>
                <a:sym typeface="Symbol" panose="05050102010706020507" pitchFamily="18" charset="2"/>
              </a:rPr>
              <a:t>  </a:t>
            </a:r>
            <a:r>
              <a:rPr lang="en-US" dirty="0">
                <a:solidFill>
                  <a:schemeClr val="tx1"/>
                </a:solidFill>
              </a:rPr>
              <a:t>non-empty)</a:t>
            </a:r>
          </a:p>
        </p:txBody>
      </p:sp>
      <p:grpSp>
        <p:nvGrpSpPr>
          <p:cNvPr id="20" name="Group 19">
            <a:extLst>
              <a:ext uri="{FF2B5EF4-FFF2-40B4-BE49-F238E27FC236}">
                <a16:creationId xmlns:a16="http://schemas.microsoft.com/office/drawing/2014/main" id="{A55CAD51-924F-4E62-A811-1335C0008922}"/>
              </a:ext>
            </a:extLst>
          </p:cNvPr>
          <p:cNvGrpSpPr/>
          <p:nvPr/>
        </p:nvGrpSpPr>
        <p:grpSpPr>
          <a:xfrm>
            <a:off x="381000" y="3509883"/>
            <a:ext cx="3248025" cy="1132682"/>
            <a:chOff x="381000" y="3509883"/>
            <a:chExt cx="3248025" cy="1132682"/>
          </a:xfrm>
        </p:grpSpPr>
        <p:pic>
          <p:nvPicPr>
            <p:cNvPr id="14" name="Picture 13">
              <a:extLst>
                <a:ext uri="{FF2B5EF4-FFF2-40B4-BE49-F238E27FC236}">
                  <a16:creationId xmlns:a16="http://schemas.microsoft.com/office/drawing/2014/main" id="{9385089B-30FE-4F49-B2AE-3940BB2BDF9A}"/>
                </a:ext>
              </a:extLst>
            </p:cNvPr>
            <p:cNvPicPr>
              <a:picLocks noChangeAspect="1"/>
            </p:cNvPicPr>
            <p:nvPr/>
          </p:nvPicPr>
          <p:blipFill>
            <a:blip r:embed="rId4"/>
            <a:stretch>
              <a:fillRect/>
            </a:stretch>
          </p:blipFill>
          <p:spPr>
            <a:xfrm>
              <a:off x="381000" y="4032965"/>
              <a:ext cx="3248025" cy="609600"/>
            </a:xfrm>
            <a:prstGeom prst="rect">
              <a:avLst/>
            </a:prstGeom>
          </p:spPr>
        </p:pic>
        <p:sp>
          <p:nvSpPr>
            <p:cNvPr id="15" name="Content Placeholder 2">
              <a:extLst>
                <a:ext uri="{FF2B5EF4-FFF2-40B4-BE49-F238E27FC236}">
                  <a16:creationId xmlns:a16="http://schemas.microsoft.com/office/drawing/2014/main" id="{138B7602-4B20-4E3E-AFAA-7DDE4A358C3A}"/>
                </a:ext>
              </a:extLst>
            </p:cNvPr>
            <p:cNvSpPr txBox="1">
              <a:spLocks/>
            </p:cNvSpPr>
            <p:nvPr/>
          </p:nvSpPr>
          <p:spPr>
            <a:xfrm>
              <a:off x="381000" y="3509883"/>
              <a:ext cx="1445133" cy="5953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Totality</a:t>
              </a:r>
            </a:p>
          </p:txBody>
        </p:sp>
      </p:grpSp>
      <p:sp>
        <p:nvSpPr>
          <p:cNvPr id="16" name="Content Placeholder 2">
            <a:extLst>
              <a:ext uri="{FF2B5EF4-FFF2-40B4-BE49-F238E27FC236}">
                <a16:creationId xmlns:a16="http://schemas.microsoft.com/office/drawing/2014/main" id="{F38925FE-2142-4A22-A829-1A92286BBA15}"/>
              </a:ext>
            </a:extLst>
          </p:cNvPr>
          <p:cNvSpPr txBox="1">
            <a:spLocks/>
          </p:cNvSpPr>
          <p:nvPr/>
        </p:nvSpPr>
        <p:spPr>
          <a:xfrm>
            <a:off x="372291" y="4860137"/>
            <a:ext cx="3810000" cy="6080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Equality, Membership</a:t>
            </a:r>
          </a:p>
        </p:txBody>
      </p:sp>
      <p:pic>
        <p:nvPicPr>
          <p:cNvPr id="17" name="Picture 16">
            <a:extLst>
              <a:ext uri="{FF2B5EF4-FFF2-40B4-BE49-F238E27FC236}">
                <a16:creationId xmlns:a16="http://schemas.microsoft.com/office/drawing/2014/main" id="{71F3F6CF-77C9-4B10-A04C-F5C0ACA9A512}"/>
              </a:ext>
            </a:extLst>
          </p:cNvPr>
          <p:cNvPicPr>
            <a:picLocks noChangeAspect="1"/>
          </p:cNvPicPr>
          <p:nvPr/>
        </p:nvPicPr>
        <p:blipFill>
          <a:blip r:embed="rId5"/>
          <a:stretch>
            <a:fillRect/>
          </a:stretch>
        </p:blipFill>
        <p:spPr>
          <a:xfrm>
            <a:off x="381000" y="5395209"/>
            <a:ext cx="5534025" cy="581025"/>
          </a:xfrm>
          <a:prstGeom prst="rect">
            <a:avLst/>
          </a:prstGeom>
        </p:spPr>
      </p:pic>
      <p:pic>
        <p:nvPicPr>
          <p:cNvPr id="18" name="Picture 17">
            <a:extLst>
              <a:ext uri="{FF2B5EF4-FFF2-40B4-BE49-F238E27FC236}">
                <a16:creationId xmlns:a16="http://schemas.microsoft.com/office/drawing/2014/main" id="{1CC1C361-E738-4461-8B19-A5575D9F3279}"/>
              </a:ext>
            </a:extLst>
          </p:cNvPr>
          <p:cNvPicPr>
            <a:picLocks noChangeAspect="1"/>
          </p:cNvPicPr>
          <p:nvPr/>
        </p:nvPicPr>
        <p:blipFill>
          <a:blip r:embed="rId6"/>
          <a:stretch>
            <a:fillRect/>
          </a:stretch>
        </p:blipFill>
        <p:spPr>
          <a:xfrm>
            <a:off x="6827293" y="5151565"/>
            <a:ext cx="2103347" cy="1679319"/>
          </a:xfrm>
          <a:prstGeom prst="rect">
            <a:avLst/>
          </a:prstGeom>
        </p:spPr>
      </p:pic>
      <p:pic>
        <p:nvPicPr>
          <p:cNvPr id="19" name="Picture 18">
            <a:extLst>
              <a:ext uri="{FF2B5EF4-FFF2-40B4-BE49-F238E27FC236}">
                <a16:creationId xmlns:a16="http://schemas.microsoft.com/office/drawing/2014/main" id="{4FDEC32B-0CAC-4212-9608-7E4C283717DF}"/>
              </a:ext>
            </a:extLst>
          </p:cNvPr>
          <p:cNvPicPr>
            <a:picLocks noChangeAspect="1"/>
          </p:cNvPicPr>
          <p:nvPr/>
        </p:nvPicPr>
        <p:blipFill>
          <a:blip r:embed="rId7"/>
          <a:stretch>
            <a:fillRect/>
          </a:stretch>
        </p:blipFill>
        <p:spPr>
          <a:xfrm>
            <a:off x="599417" y="6061255"/>
            <a:ext cx="4905375" cy="561975"/>
          </a:xfrm>
          <a:prstGeom prst="rect">
            <a:avLst/>
          </a:prstGeom>
        </p:spPr>
      </p:pic>
    </p:spTree>
    <p:extLst>
      <p:ext uri="{BB962C8B-B14F-4D97-AF65-F5344CB8AC3E}">
        <p14:creationId xmlns:p14="http://schemas.microsoft.com/office/powerpoint/2010/main" val="35167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grpId="0" nodeType="afterEffect">
                                  <p:stCondLst>
                                    <p:cond delay="3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500"/>
                            </p:stCondLst>
                            <p:childTnLst>
                              <p:par>
                                <p:cTn id="26" presetID="10" presetClass="entr" presetSubtype="0" fill="hold" grpId="0" nodeType="afterEffect">
                                  <p:stCondLst>
                                    <p:cond delay="3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0" grpId="0"/>
      <p:bldP spid="9"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1143000"/>
          </a:xfrm>
        </p:spPr>
        <p:txBody>
          <a:bodyPr>
            <a:normAutofit fontScale="90000"/>
          </a:bodyPr>
          <a:lstStyle/>
          <a:p>
            <a:r>
              <a:rPr lang="en-US" dirty="0"/>
              <a:t>Recovering Known Notions, Axiomatically</a:t>
            </a:r>
          </a:p>
        </p:txBody>
      </p:sp>
      <p:sp>
        <p:nvSpPr>
          <p:cNvPr id="3" name="Content Placeholder 2"/>
          <p:cNvSpPr>
            <a:spLocks noGrp="1"/>
          </p:cNvSpPr>
          <p:nvPr>
            <p:ph idx="1"/>
          </p:nvPr>
        </p:nvSpPr>
        <p:spPr>
          <a:xfrm>
            <a:off x="457200" y="1600200"/>
            <a:ext cx="7467600" cy="688181"/>
          </a:xfrm>
        </p:spPr>
        <p:txBody>
          <a:bodyPr>
            <a:normAutofit/>
          </a:bodyPr>
          <a:lstStyle/>
          <a:p>
            <a:pPr marL="0" indent="0">
              <a:buNone/>
            </a:pPr>
            <a:r>
              <a:rPr lang="en-US" dirty="0"/>
              <a:t>Functions (recovering “operation” symbols)</a:t>
            </a:r>
          </a:p>
        </p:txBody>
      </p:sp>
      <p:pic>
        <p:nvPicPr>
          <p:cNvPr id="10" name="Picture 9"/>
          <p:cNvPicPr>
            <a:picLocks noChangeAspect="1"/>
          </p:cNvPicPr>
          <p:nvPr/>
        </p:nvPicPr>
        <p:blipFill>
          <a:blip r:embed="rId3"/>
          <a:stretch>
            <a:fillRect/>
          </a:stretch>
        </p:blipFill>
        <p:spPr>
          <a:xfrm>
            <a:off x="533400" y="2362200"/>
            <a:ext cx="1771650" cy="409575"/>
          </a:xfrm>
          <a:prstGeom prst="rect">
            <a:avLst/>
          </a:prstGeom>
        </p:spPr>
      </p:pic>
      <p:pic>
        <p:nvPicPr>
          <p:cNvPr id="12" name="Picture 11"/>
          <p:cNvPicPr>
            <a:picLocks noChangeAspect="1"/>
          </p:cNvPicPr>
          <p:nvPr/>
        </p:nvPicPr>
        <p:blipFill>
          <a:blip r:embed="rId4"/>
          <a:stretch>
            <a:fillRect/>
          </a:stretch>
        </p:blipFill>
        <p:spPr>
          <a:xfrm>
            <a:off x="533400" y="2842419"/>
            <a:ext cx="2828925" cy="504825"/>
          </a:xfrm>
          <a:prstGeom prst="rect">
            <a:avLst/>
          </a:prstGeom>
        </p:spPr>
      </p:pic>
      <p:grpSp>
        <p:nvGrpSpPr>
          <p:cNvPr id="5" name="Group 4">
            <a:extLst>
              <a:ext uri="{FF2B5EF4-FFF2-40B4-BE49-F238E27FC236}">
                <a16:creationId xmlns:a16="http://schemas.microsoft.com/office/drawing/2014/main" id="{A24BD022-18C0-42E7-9122-2F9A359A8DCF}"/>
              </a:ext>
            </a:extLst>
          </p:cNvPr>
          <p:cNvGrpSpPr/>
          <p:nvPr/>
        </p:nvGrpSpPr>
        <p:grpSpPr>
          <a:xfrm>
            <a:off x="4114800" y="2286000"/>
            <a:ext cx="4724400" cy="924004"/>
            <a:chOff x="4114800" y="2286000"/>
            <a:chExt cx="4724400" cy="924004"/>
          </a:xfrm>
        </p:grpSpPr>
        <p:pic>
          <p:nvPicPr>
            <p:cNvPr id="13" name="Picture 12"/>
            <p:cNvPicPr>
              <a:picLocks noChangeAspect="1"/>
            </p:cNvPicPr>
            <p:nvPr/>
          </p:nvPicPr>
          <p:blipFill>
            <a:blip r:embed="rId5"/>
            <a:stretch>
              <a:fillRect/>
            </a:stretch>
          </p:blipFill>
          <p:spPr>
            <a:xfrm>
              <a:off x="5032890" y="2837656"/>
              <a:ext cx="2686050" cy="295275"/>
            </a:xfrm>
            <a:prstGeom prst="rect">
              <a:avLst/>
            </a:prstGeom>
          </p:spPr>
        </p:pic>
        <p:sp>
          <p:nvSpPr>
            <p:cNvPr id="14" name="Rounded Rectangular Callout 13"/>
            <p:cNvSpPr/>
            <p:nvPr/>
          </p:nvSpPr>
          <p:spPr>
            <a:xfrm>
              <a:off x="4114800" y="2286000"/>
              <a:ext cx="4724400" cy="924004"/>
            </a:xfrm>
            <a:prstGeom prst="wedgeRoundRectCallout">
              <a:avLst>
                <a:gd name="adj1" fmla="val -64038"/>
                <a:gd name="adj2" fmla="val 34636"/>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write it using the functional notation:</a:t>
              </a:r>
            </a:p>
            <a:p>
              <a:pPr algn="ctr"/>
              <a:endParaRPr lang="en-US" dirty="0">
                <a:solidFill>
                  <a:schemeClr val="tx1"/>
                </a:solidFill>
              </a:endParaRPr>
            </a:p>
          </p:txBody>
        </p:sp>
      </p:grpSp>
      <p:grpSp>
        <p:nvGrpSpPr>
          <p:cNvPr id="6" name="Group 5">
            <a:extLst>
              <a:ext uri="{FF2B5EF4-FFF2-40B4-BE49-F238E27FC236}">
                <a16:creationId xmlns:a16="http://schemas.microsoft.com/office/drawing/2014/main" id="{06B00FC5-A932-450A-8CB0-E4101B2A98B0}"/>
              </a:ext>
            </a:extLst>
          </p:cNvPr>
          <p:cNvGrpSpPr/>
          <p:nvPr/>
        </p:nvGrpSpPr>
        <p:grpSpPr>
          <a:xfrm>
            <a:off x="432687" y="5161602"/>
            <a:ext cx="8227219" cy="1416275"/>
            <a:chOff x="432687" y="5161602"/>
            <a:chExt cx="8227219" cy="1416275"/>
          </a:xfrm>
        </p:grpSpPr>
        <p:pic>
          <p:nvPicPr>
            <p:cNvPr id="15" name="Picture 14"/>
            <p:cNvPicPr>
              <a:picLocks noChangeAspect="1"/>
            </p:cNvPicPr>
            <p:nvPr/>
          </p:nvPicPr>
          <p:blipFill>
            <a:blip r:embed="rId6"/>
            <a:stretch>
              <a:fillRect/>
            </a:stretch>
          </p:blipFill>
          <p:spPr>
            <a:xfrm>
              <a:off x="482257" y="5161602"/>
              <a:ext cx="1390650" cy="361950"/>
            </a:xfrm>
            <a:prstGeom prst="rect">
              <a:avLst/>
            </a:prstGeom>
          </p:spPr>
        </p:pic>
        <p:pic>
          <p:nvPicPr>
            <p:cNvPr id="16" name="Picture 15"/>
            <p:cNvPicPr>
              <a:picLocks noChangeAspect="1"/>
            </p:cNvPicPr>
            <p:nvPr/>
          </p:nvPicPr>
          <p:blipFill>
            <a:blip r:embed="rId7"/>
            <a:stretch>
              <a:fillRect/>
            </a:stretch>
          </p:blipFill>
          <p:spPr>
            <a:xfrm>
              <a:off x="482257" y="5695796"/>
              <a:ext cx="2324100" cy="314325"/>
            </a:xfrm>
            <a:prstGeom prst="rect">
              <a:avLst/>
            </a:prstGeom>
          </p:spPr>
        </p:pic>
        <p:pic>
          <p:nvPicPr>
            <p:cNvPr id="17" name="Picture 16"/>
            <p:cNvPicPr>
              <a:picLocks noChangeAspect="1"/>
            </p:cNvPicPr>
            <p:nvPr/>
          </p:nvPicPr>
          <p:blipFill>
            <a:blip r:embed="rId8"/>
            <a:stretch>
              <a:fillRect/>
            </a:stretch>
          </p:blipFill>
          <p:spPr>
            <a:xfrm>
              <a:off x="432687" y="6187352"/>
              <a:ext cx="3133725" cy="390525"/>
            </a:xfrm>
            <a:prstGeom prst="rect">
              <a:avLst/>
            </a:prstGeom>
          </p:spPr>
        </p:pic>
        <p:pic>
          <p:nvPicPr>
            <p:cNvPr id="18" name="Picture 17"/>
            <p:cNvPicPr>
              <a:picLocks noChangeAspect="1"/>
            </p:cNvPicPr>
            <p:nvPr/>
          </p:nvPicPr>
          <p:blipFill>
            <a:blip r:embed="rId9"/>
            <a:stretch>
              <a:fillRect/>
            </a:stretch>
          </p:blipFill>
          <p:spPr>
            <a:xfrm>
              <a:off x="4323213" y="5365114"/>
              <a:ext cx="1838325" cy="371475"/>
            </a:xfrm>
            <a:prstGeom prst="rect">
              <a:avLst/>
            </a:prstGeom>
          </p:spPr>
        </p:pic>
        <p:pic>
          <p:nvPicPr>
            <p:cNvPr id="20" name="Picture 19"/>
            <p:cNvPicPr>
              <a:picLocks noChangeAspect="1"/>
            </p:cNvPicPr>
            <p:nvPr/>
          </p:nvPicPr>
          <p:blipFill>
            <a:blip r:embed="rId10"/>
            <a:stretch>
              <a:fillRect/>
            </a:stretch>
          </p:blipFill>
          <p:spPr>
            <a:xfrm>
              <a:off x="4278406" y="5852958"/>
              <a:ext cx="4381500" cy="485775"/>
            </a:xfrm>
            <a:prstGeom prst="rect">
              <a:avLst/>
            </a:prstGeom>
          </p:spPr>
        </p:pic>
      </p:gr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dirty="0"/>
          </a:p>
        </p:txBody>
      </p:sp>
      <p:sp>
        <p:nvSpPr>
          <p:cNvPr id="19" name="Content Placeholder 2">
            <a:extLst>
              <a:ext uri="{FF2B5EF4-FFF2-40B4-BE49-F238E27FC236}">
                <a16:creationId xmlns:a16="http://schemas.microsoft.com/office/drawing/2014/main" id="{AFF8CE03-7210-4F36-BA22-04E119B2B702}"/>
              </a:ext>
            </a:extLst>
          </p:cNvPr>
          <p:cNvSpPr txBox="1">
            <a:spLocks/>
          </p:cNvSpPr>
          <p:nvPr/>
        </p:nvSpPr>
        <p:spPr>
          <a:xfrm>
            <a:off x="457200" y="3551277"/>
            <a:ext cx="8005762" cy="16098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Similarly we can define partial functions, total relations, etc.  Algebraic specification and FOL subsumed </a:t>
            </a:r>
            <a:r>
              <a:rPr lang="en-US" dirty="0" err="1"/>
              <a:t>notationally</a:t>
            </a:r>
            <a:r>
              <a:rPr lang="en-US" dirty="0"/>
              <a:t>.  For example: </a:t>
            </a:r>
          </a:p>
        </p:txBody>
      </p:sp>
    </p:spTree>
    <p:extLst>
      <p:ext uri="{BB962C8B-B14F-4D97-AF65-F5344CB8AC3E}">
        <p14:creationId xmlns:p14="http://schemas.microsoft.com/office/powerpoint/2010/main" val="3810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nodeType="afterEffect">
                                  <p:stCondLst>
                                    <p:cond delay="3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500"/>
                            </p:stCondLst>
                            <p:childTnLst>
                              <p:par>
                                <p:cTn id="24" presetID="10" presetClass="entr" presetSubtype="0" fill="hold" nodeType="afterEffect">
                                  <p:stCondLst>
                                    <p:cond delay="3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00E7-69F6-4158-9BF1-A501ACFD2BDF}"/>
              </a:ext>
            </a:extLst>
          </p:cNvPr>
          <p:cNvSpPr>
            <a:spLocks noGrp="1"/>
          </p:cNvSpPr>
          <p:nvPr>
            <p:ph type="title"/>
          </p:nvPr>
        </p:nvSpPr>
        <p:spPr/>
        <p:txBody>
          <a:bodyPr/>
          <a:lstStyle/>
          <a:p>
            <a:r>
              <a:rPr lang="en-US" dirty="0"/>
              <a:t>Matching Logic Proof System</a:t>
            </a:r>
          </a:p>
        </p:txBody>
      </p:sp>
      <p:sp>
        <p:nvSpPr>
          <p:cNvPr id="3" name="Content Placeholder 2">
            <a:extLst>
              <a:ext uri="{FF2B5EF4-FFF2-40B4-BE49-F238E27FC236}">
                <a16:creationId xmlns:a16="http://schemas.microsoft.com/office/drawing/2014/main" id="{D9BB697A-9E88-4C7C-B0D3-B1C62427731D}"/>
              </a:ext>
            </a:extLst>
          </p:cNvPr>
          <p:cNvSpPr>
            <a:spLocks noGrp="1"/>
          </p:cNvSpPr>
          <p:nvPr>
            <p:ph idx="1"/>
          </p:nvPr>
        </p:nvSpPr>
        <p:spPr>
          <a:xfrm>
            <a:off x="1562100" y="1524000"/>
            <a:ext cx="7010400" cy="487363"/>
          </a:xfrm>
        </p:spPr>
        <p:txBody>
          <a:bodyPr>
            <a:normAutofit fontScale="92500" lnSpcReduction="20000"/>
          </a:bodyPr>
          <a:lstStyle/>
          <a:p>
            <a:pPr marL="0" indent="0">
              <a:buNone/>
            </a:pPr>
            <a:r>
              <a:rPr lang="en-US" dirty="0"/>
              <a:t>13 Proof rules.  Sound and complete</a:t>
            </a:r>
          </a:p>
        </p:txBody>
      </p:sp>
      <p:sp>
        <p:nvSpPr>
          <p:cNvPr id="4" name="Slide Number Placeholder 3">
            <a:extLst>
              <a:ext uri="{FF2B5EF4-FFF2-40B4-BE49-F238E27FC236}">
                <a16:creationId xmlns:a16="http://schemas.microsoft.com/office/drawing/2014/main" id="{77EC9CEB-FDF3-4000-961E-C8F126FCE685}"/>
              </a:ext>
            </a:extLst>
          </p:cNvPr>
          <p:cNvSpPr>
            <a:spLocks noGrp="1"/>
          </p:cNvSpPr>
          <p:nvPr>
            <p:ph type="sldNum" sz="quarter" idx="12"/>
          </p:nvPr>
        </p:nvSpPr>
        <p:spPr/>
        <p:txBody>
          <a:bodyPr/>
          <a:lstStyle/>
          <a:p>
            <a:fld id="{B6F15528-21DE-4FAA-801E-634DDDAF4B2B}" type="slidenum">
              <a:rPr lang="en-US" smtClean="0"/>
              <a:pPr/>
              <a:t>36</a:t>
            </a:fld>
            <a:endParaRPr lang="en-US" dirty="0"/>
          </a:p>
        </p:txBody>
      </p:sp>
      <p:pic>
        <p:nvPicPr>
          <p:cNvPr id="5" name="Picture 4">
            <a:extLst>
              <a:ext uri="{FF2B5EF4-FFF2-40B4-BE49-F238E27FC236}">
                <a16:creationId xmlns:a16="http://schemas.microsoft.com/office/drawing/2014/main" id="{B570E120-2D44-4BA2-B1E5-CF58DFB162E3}"/>
              </a:ext>
            </a:extLst>
          </p:cNvPr>
          <p:cNvPicPr>
            <a:picLocks noChangeAspect="1"/>
          </p:cNvPicPr>
          <p:nvPr/>
        </p:nvPicPr>
        <p:blipFill>
          <a:blip r:embed="rId2"/>
          <a:stretch>
            <a:fillRect/>
          </a:stretch>
        </p:blipFill>
        <p:spPr>
          <a:xfrm>
            <a:off x="685800" y="1908131"/>
            <a:ext cx="7772400" cy="4828810"/>
          </a:xfrm>
          <a:prstGeom prst="rect">
            <a:avLst/>
          </a:prstGeom>
        </p:spPr>
      </p:pic>
      <p:grpSp>
        <p:nvGrpSpPr>
          <p:cNvPr id="9" name="Group 8">
            <a:extLst>
              <a:ext uri="{FF2B5EF4-FFF2-40B4-BE49-F238E27FC236}">
                <a16:creationId xmlns:a16="http://schemas.microsoft.com/office/drawing/2014/main" id="{A9A53C33-AE72-4F2F-946B-A18A6A608B42}"/>
              </a:ext>
            </a:extLst>
          </p:cNvPr>
          <p:cNvGrpSpPr/>
          <p:nvPr/>
        </p:nvGrpSpPr>
        <p:grpSpPr>
          <a:xfrm>
            <a:off x="381000" y="1143000"/>
            <a:ext cx="8763000" cy="3326673"/>
            <a:chOff x="381000" y="1143000"/>
            <a:chExt cx="8763000" cy="3326673"/>
          </a:xfrm>
        </p:grpSpPr>
        <p:sp>
          <p:nvSpPr>
            <p:cNvPr id="7" name="Rectangle: Rounded Corners 6">
              <a:extLst>
                <a:ext uri="{FF2B5EF4-FFF2-40B4-BE49-F238E27FC236}">
                  <a16:creationId xmlns:a16="http://schemas.microsoft.com/office/drawing/2014/main" id="{646AEDD2-DF87-4AD6-AF7F-55B15B3AC95F}"/>
                </a:ext>
              </a:extLst>
            </p:cNvPr>
            <p:cNvSpPr/>
            <p:nvPr/>
          </p:nvSpPr>
          <p:spPr>
            <a:xfrm>
              <a:off x="381000" y="1958203"/>
              <a:ext cx="8458200" cy="2511470"/>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 name="Rounded Rectangular Callout 13">
              <a:extLst>
                <a:ext uri="{FF2B5EF4-FFF2-40B4-BE49-F238E27FC236}">
                  <a16:creationId xmlns:a16="http://schemas.microsoft.com/office/drawing/2014/main" id="{591EC132-06D0-435F-9186-3C5A1FD17F7C}"/>
                </a:ext>
              </a:extLst>
            </p:cNvPr>
            <p:cNvSpPr/>
            <p:nvPr/>
          </p:nvSpPr>
          <p:spPr>
            <a:xfrm>
              <a:off x="7086600" y="1143000"/>
              <a:ext cx="2057400" cy="431073"/>
            </a:xfrm>
            <a:prstGeom prst="wedgeRoundRectCallout">
              <a:avLst>
                <a:gd name="adj1" fmla="val -21229"/>
                <a:gd name="adj2" fmla="val 127803"/>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First-Order Logic</a:t>
              </a:r>
            </a:p>
          </p:txBody>
        </p:sp>
      </p:grpSp>
      <p:sp>
        <p:nvSpPr>
          <p:cNvPr id="6" name="Rounded Rectangular Callout 13">
            <a:extLst>
              <a:ext uri="{FF2B5EF4-FFF2-40B4-BE49-F238E27FC236}">
                <a16:creationId xmlns:a16="http://schemas.microsoft.com/office/drawing/2014/main" id="{456D37CE-FAB9-46ED-9827-8EF7B4DE91E8}"/>
              </a:ext>
            </a:extLst>
          </p:cNvPr>
          <p:cNvSpPr/>
          <p:nvPr/>
        </p:nvSpPr>
        <p:spPr>
          <a:xfrm>
            <a:off x="5334000" y="4038600"/>
            <a:ext cx="3505200" cy="431073"/>
          </a:xfrm>
          <a:prstGeom prst="wedgeRoundRectCallout">
            <a:avLst>
              <a:gd name="adj1" fmla="val -21018"/>
              <a:gd name="adj2" fmla="val 44974"/>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a:t>
            </a:r>
            <a:r>
              <a:rPr lang="en-US" sz="2000" baseline="-25000" dirty="0">
                <a:solidFill>
                  <a:schemeClr val="tx1"/>
                </a:solidFill>
                <a:sym typeface="Symbol" panose="05050102010706020507" pitchFamily="18" charset="2"/>
              </a:rPr>
              <a:t></a:t>
            </a:r>
            <a:r>
              <a:rPr lang="en-US" sz="2000" dirty="0">
                <a:solidFill>
                  <a:schemeClr val="tx1"/>
                </a:solidFill>
              </a:rPr>
              <a:t> </a:t>
            </a:r>
            <a:r>
              <a:rPr lang="en-US" sz="2000" dirty="0">
                <a:solidFill>
                  <a:schemeClr val="tx1"/>
                </a:solidFill>
                <a:sym typeface="Symbol" panose="05050102010706020507" pitchFamily="18" charset="2"/>
              </a:rPr>
              <a:t> (</a:t>
            </a:r>
            <a:r>
              <a:rPr lang="en-US" sz="2000" baseline="-25000" dirty="0">
                <a:solidFill>
                  <a:schemeClr val="tx1"/>
                </a:solidFill>
                <a:sym typeface="Symbol" panose="05050102010706020507" pitchFamily="18" charset="2"/>
              </a:rPr>
              <a:t>1</a:t>
            </a:r>
            <a:r>
              <a:rPr lang="en-US" sz="2000" dirty="0">
                <a:solidFill>
                  <a:schemeClr val="tx1"/>
                </a:solidFill>
                <a:sym typeface="Symbol" panose="05050102010706020507" pitchFamily="18" charset="2"/>
              </a:rPr>
              <a:t>,…, </a:t>
            </a:r>
            <a:r>
              <a:rPr lang="en-US" sz="2000" baseline="-25000" dirty="0">
                <a:solidFill>
                  <a:schemeClr val="tx1"/>
                </a:solidFill>
                <a:sym typeface="Symbol" panose="05050102010706020507" pitchFamily="18" charset="2"/>
              </a:rPr>
              <a:t>i-1</a:t>
            </a:r>
            <a:r>
              <a:rPr lang="en-US" sz="2000" dirty="0">
                <a:solidFill>
                  <a:schemeClr val="tx1"/>
                </a:solidFill>
                <a:sym typeface="Symbol" panose="05050102010706020507" pitchFamily="18" charset="2"/>
              </a:rPr>
              <a:t>,</a:t>
            </a:r>
            <a:r>
              <a:rPr lang="en-US" sz="2000" dirty="0">
                <a:solidFill>
                  <a:schemeClr val="tx1"/>
                </a:solidFill>
                <a:latin typeface="Cambria Math" panose="02040503050406030204" pitchFamily="18" charset="0"/>
                <a:ea typeface="Cambria Math" panose="02040503050406030204" pitchFamily="18" charset="0"/>
                <a:sym typeface="Symbol" panose="05050102010706020507" pitchFamily="18" charset="2"/>
              </a:rPr>
              <a:t>□,</a:t>
            </a:r>
            <a:r>
              <a:rPr lang="en-US" sz="2000" dirty="0">
                <a:solidFill>
                  <a:schemeClr val="tx1"/>
                </a:solidFill>
                <a:sym typeface="Symbol" panose="05050102010706020507" pitchFamily="18" charset="2"/>
              </a:rPr>
              <a:t> </a:t>
            </a:r>
            <a:r>
              <a:rPr lang="en-US" sz="2000" baseline="-25000" dirty="0">
                <a:solidFill>
                  <a:schemeClr val="tx1"/>
                </a:solidFill>
                <a:sym typeface="Symbol" panose="05050102010706020507" pitchFamily="18" charset="2"/>
              </a:rPr>
              <a:t>i+1</a:t>
            </a:r>
            <a:r>
              <a:rPr lang="en-US" sz="2000" dirty="0">
                <a:solidFill>
                  <a:schemeClr val="tx1"/>
                </a:solidFill>
                <a:sym typeface="Symbol" panose="05050102010706020507" pitchFamily="18" charset="2"/>
              </a:rPr>
              <a:t>,…, </a:t>
            </a:r>
            <a:r>
              <a:rPr lang="en-US" sz="2000" baseline="-25000" dirty="0">
                <a:solidFill>
                  <a:schemeClr val="tx1"/>
                </a:solidFill>
                <a:sym typeface="Symbol" panose="05050102010706020507" pitchFamily="18" charset="2"/>
              </a:rPr>
              <a:t>n</a:t>
            </a:r>
            <a:r>
              <a:rPr lang="en-US" sz="2000" dirty="0">
                <a:solidFill>
                  <a:schemeClr val="tx1"/>
                </a:solidFill>
                <a:sym typeface="Symbol" panose="05050102010706020507" pitchFamily="18" charset="2"/>
              </a:rPr>
              <a:t>)</a:t>
            </a:r>
            <a:endParaRPr lang="en-US" sz="2000" dirty="0">
              <a:solidFill>
                <a:schemeClr val="tx1"/>
              </a:solidFill>
            </a:endParaRPr>
          </a:p>
        </p:txBody>
      </p:sp>
      <p:sp>
        <p:nvSpPr>
          <p:cNvPr id="10" name="Rectangle: Rounded Corners 9">
            <a:extLst>
              <a:ext uri="{FF2B5EF4-FFF2-40B4-BE49-F238E27FC236}">
                <a16:creationId xmlns:a16="http://schemas.microsoft.com/office/drawing/2014/main" id="{071C1F22-95F2-4952-9D18-1C953DAD0F95}"/>
              </a:ext>
            </a:extLst>
          </p:cNvPr>
          <p:cNvSpPr/>
          <p:nvPr/>
        </p:nvSpPr>
        <p:spPr>
          <a:xfrm>
            <a:off x="381000" y="4469672"/>
            <a:ext cx="8458200" cy="829491"/>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2" name="Rectangle: Rounded Corners 11">
            <a:extLst>
              <a:ext uri="{FF2B5EF4-FFF2-40B4-BE49-F238E27FC236}">
                <a16:creationId xmlns:a16="http://schemas.microsoft.com/office/drawing/2014/main" id="{E8A00D67-5CC1-47A4-A51D-BE22A362658E}"/>
              </a:ext>
            </a:extLst>
          </p:cNvPr>
          <p:cNvSpPr/>
          <p:nvPr/>
        </p:nvSpPr>
        <p:spPr>
          <a:xfrm>
            <a:off x="381000" y="5310054"/>
            <a:ext cx="8458200" cy="559528"/>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Rounded Rectangular Callout 13">
            <a:extLst>
              <a:ext uri="{FF2B5EF4-FFF2-40B4-BE49-F238E27FC236}">
                <a16:creationId xmlns:a16="http://schemas.microsoft.com/office/drawing/2014/main" id="{7BA8CBCB-D3DB-4AE1-AD08-6D9B8A9DBBCC}"/>
              </a:ext>
            </a:extLst>
          </p:cNvPr>
          <p:cNvSpPr/>
          <p:nvPr/>
        </p:nvSpPr>
        <p:spPr>
          <a:xfrm>
            <a:off x="6934200" y="5943600"/>
            <a:ext cx="1905000" cy="431073"/>
          </a:xfrm>
          <a:prstGeom prst="wedgeRoundRectCallout">
            <a:avLst>
              <a:gd name="adj1" fmla="val -85686"/>
              <a:gd name="adj2" fmla="val -64116"/>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Local reasoning</a:t>
            </a:r>
          </a:p>
        </p:txBody>
      </p:sp>
      <p:sp>
        <p:nvSpPr>
          <p:cNvPr id="14" name="Rectangle: Rounded Corners 13">
            <a:extLst>
              <a:ext uri="{FF2B5EF4-FFF2-40B4-BE49-F238E27FC236}">
                <a16:creationId xmlns:a16="http://schemas.microsoft.com/office/drawing/2014/main" id="{F1477F6C-6844-4709-B99F-C725C6223D82}"/>
              </a:ext>
            </a:extLst>
          </p:cNvPr>
          <p:cNvSpPr/>
          <p:nvPr/>
        </p:nvSpPr>
        <p:spPr>
          <a:xfrm>
            <a:off x="381000" y="5880473"/>
            <a:ext cx="8458200" cy="807709"/>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Rounded Rectangular Callout 13">
            <a:extLst>
              <a:ext uri="{FF2B5EF4-FFF2-40B4-BE49-F238E27FC236}">
                <a16:creationId xmlns:a16="http://schemas.microsoft.com/office/drawing/2014/main" id="{E6ACE78D-7EFA-491C-AD40-BCDF871CC452}"/>
              </a:ext>
            </a:extLst>
          </p:cNvPr>
          <p:cNvSpPr/>
          <p:nvPr/>
        </p:nvSpPr>
        <p:spPr>
          <a:xfrm>
            <a:off x="6019800" y="5446572"/>
            <a:ext cx="2819400" cy="429529"/>
          </a:xfrm>
          <a:prstGeom prst="wedgeRoundRectCallout">
            <a:avLst>
              <a:gd name="adj1" fmla="val -22156"/>
              <a:gd name="adj2" fmla="val 46704"/>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Technical (completeness)</a:t>
            </a:r>
          </a:p>
        </p:txBody>
      </p:sp>
    </p:spTree>
    <p:extLst>
      <p:ext uri="{BB962C8B-B14F-4D97-AF65-F5344CB8AC3E}">
        <p14:creationId xmlns:p14="http://schemas.microsoft.com/office/powerpoint/2010/main" val="3312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308CB-89BB-4F9E-8972-FD79A3E7BCED}"/>
              </a:ext>
            </a:extLst>
          </p:cNvPr>
          <p:cNvSpPr>
            <a:spLocks noGrp="1"/>
          </p:cNvSpPr>
          <p:nvPr>
            <p:ph type="title"/>
          </p:nvPr>
        </p:nvSpPr>
        <p:spPr>
          <a:xfrm>
            <a:off x="1981200" y="274638"/>
            <a:ext cx="6705600" cy="1143000"/>
          </a:xfrm>
        </p:spPr>
        <p:txBody>
          <a:bodyPr/>
          <a:lstStyle/>
          <a:p>
            <a:r>
              <a:rPr lang="en-US" dirty="0"/>
              <a:t>Unification = Conjunction</a:t>
            </a:r>
          </a:p>
        </p:txBody>
      </p:sp>
      <p:sp>
        <p:nvSpPr>
          <p:cNvPr id="4" name="Slide Number Placeholder 3">
            <a:extLst>
              <a:ext uri="{FF2B5EF4-FFF2-40B4-BE49-F238E27FC236}">
                <a16:creationId xmlns:a16="http://schemas.microsoft.com/office/drawing/2014/main" id="{ED5C0CF5-042F-4A0F-981D-D118E3EBB118}"/>
              </a:ext>
            </a:extLst>
          </p:cNvPr>
          <p:cNvSpPr>
            <a:spLocks noGrp="1"/>
          </p:cNvSpPr>
          <p:nvPr>
            <p:ph type="sldNum" sz="quarter" idx="12"/>
          </p:nvPr>
        </p:nvSpPr>
        <p:spPr/>
        <p:txBody>
          <a:bodyPr/>
          <a:lstStyle/>
          <a:p>
            <a:fld id="{B6F15528-21DE-4FAA-801E-634DDDAF4B2B}" type="slidenum">
              <a:rPr lang="en-US" smtClean="0"/>
              <a:pPr/>
              <a:t>37</a:t>
            </a:fld>
            <a:endParaRPr lang="en-US" dirty="0"/>
          </a:p>
        </p:txBody>
      </p:sp>
      <p:pic>
        <p:nvPicPr>
          <p:cNvPr id="5" name="Picture 4">
            <a:extLst>
              <a:ext uri="{FF2B5EF4-FFF2-40B4-BE49-F238E27FC236}">
                <a16:creationId xmlns:a16="http://schemas.microsoft.com/office/drawing/2014/main" id="{918E7EDA-3D5E-481D-B3C4-0DF67E38055B}"/>
              </a:ext>
            </a:extLst>
          </p:cNvPr>
          <p:cNvPicPr>
            <a:picLocks noChangeAspect="1"/>
          </p:cNvPicPr>
          <p:nvPr/>
        </p:nvPicPr>
        <p:blipFill>
          <a:blip r:embed="rId2"/>
          <a:stretch>
            <a:fillRect/>
          </a:stretch>
        </p:blipFill>
        <p:spPr>
          <a:xfrm>
            <a:off x="191147" y="148944"/>
            <a:ext cx="1790053" cy="1359975"/>
          </a:xfrm>
          <a:prstGeom prst="rect">
            <a:avLst/>
          </a:prstGeom>
        </p:spPr>
      </p:pic>
      <p:pic>
        <p:nvPicPr>
          <p:cNvPr id="8" name="Picture 7">
            <a:extLst>
              <a:ext uri="{FF2B5EF4-FFF2-40B4-BE49-F238E27FC236}">
                <a16:creationId xmlns:a16="http://schemas.microsoft.com/office/drawing/2014/main" id="{CF32B8F5-D0D0-4781-B148-7294CDA82D13}"/>
              </a:ext>
            </a:extLst>
          </p:cNvPr>
          <p:cNvPicPr>
            <a:picLocks noChangeAspect="1"/>
          </p:cNvPicPr>
          <p:nvPr/>
        </p:nvPicPr>
        <p:blipFill>
          <a:blip r:embed="rId3"/>
          <a:stretch>
            <a:fillRect/>
          </a:stretch>
        </p:blipFill>
        <p:spPr>
          <a:xfrm>
            <a:off x="1713885" y="3200400"/>
            <a:ext cx="5886450" cy="2190750"/>
          </a:xfrm>
          <a:prstGeom prst="rect">
            <a:avLst/>
          </a:prstGeom>
        </p:spPr>
      </p:pic>
      <p:grpSp>
        <p:nvGrpSpPr>
          <p:cNvPr id="11" name="Group 10">
            <a:extLst>
              <a:ext uri="{FF2B5EF4-FFF2-40B4-BE49-F238E27FC236}">
                <a16:creationId xmlns:a16="http://schemas.microsoft.com/office/drawing/2014/main" id="{2002C59A-B084-4174-9AB2-6D4C5A53349B}"/>
              </a:ext>
            </a:extLst>
          </p:cNvPr>
          <p:cNvGrpSpPr/>
          <p:nvPr/>
        </p:nvGrpSpPr>
        <p:grpSpPr>
          <a:xfrm>
            <a:off x="1763580" y="5257799"/>
            <a:ext cx="1589220" cy="1068286"/>
            <a:chOff x="1763580" y="5257799"/>
            <a:chExt cx="1589220" cy="1068286"/>
          </a:xfrm>
        </p:grpSpPr>
        <p:sp>
          <p:nvSpPr>
            <p:cNvPr id="9" name="Left Brace 8">
              <a:extLst>
                <a:ext uri="{FF2B5EF4-FFF2-40B4-BE49-F238E27FC236}">
                  <a16:creationId xmlns:a16="http://schemas.microsoft.com/office/drawing/2014/main" id="{AA0DCC5E-F455-4496-93FE-08A1C7C74C58}"/>
                </a:ext>
              </a:extLst>
            </p:cNvPr>
            <p:cNvSpPr/>
            <p:nvPr/>
          </p:nvSpPr>
          <p:spPr>
            <a:xfrm rot="16200000">
              <a:off x="2292283" y="4729096"/>
              <a:ext cx="531813" cy="1589220"/>
            </a:xfrm>
            <a:prstGeom prst="leftBrace">
              <a:avLst>
                <a:gd name="adj1" fmla="val 8333"/>
                <a:gd name="adj2" fmla="val 50621"/>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2186AEC9-9320-4BBE-A2E4-1DAFF572F711}"/>
                </a:ext>
              </a:extLst>
            </p:cNvPr>
            <p:cNvSpPr txBox="1"/>
            <p:nvPr/>
          </p:nvSpPr>
          <p:spPr>
            <a:xfrm>
              <a:off x="2011017" y="5802865"/>
              <a:ext cx="1084079" cy="523220"/>
            </a:xfrm>
            <a:prstGeom prst="rect">
              <a:avLst/>
            </a:prstGeom>
            <a:noFill/>
          </p:spPr>
          <p:txBody>
            <a:bodyPr wrap="none" rtlCol="0">
              <a:spAutoFit/>
            </a:bodyPr>
            <a:lstStyle/>
            <a:p>
              <a:r>
                <a:rPr lang="en-US" sz="2800" dirty="0">
                  <a:solidFill>
                    <a:srgbClr val="0070C0"/>
                  </a:solidFill>
                </a:rPr>
                <a:t>Result</a:t>
              </a:r>
            </a:p>
          </p:txBody>
        </p:sp>
      </p:grpSp>
      <p:grpSp>
        <p:nvGrpSpPr>
          <p:cNvPr id="12" name="Group 11">
            <a:extLst>
              <a:ext uri="{FF2B5EF4-FFF2-40B4-BE49-F238E27FC236}">
                <a16:creationId xmlns:a16="http://schemas.microsoft.com/office/drawing/2014/main" id="{F24AA36C-39BF-4722-BE71-4F01846AD6F9}"/>
              </a:ext>
            </a:extLst>
          </p:cNvPr>
          <p:cNvGrpSpPr/>
          <p:nvPr/>
        </p:nvGrpSpPr>
        <p:grpSpPr>
          <a:xfrm>
            <a:off x="3748806" y="5296708"/>
            <a:ext cx="3377191" cy="1029377"/>
            <a:chOff x="1763580" y="5257799"/>
            <a:chExt cx="1684910" cy="1029377"/>
          </a:xfrm>
        </p:grpSpPr>
        <p:sp>
          <p:nvSpPr>
            <p:cNvPr id="13" name="Left Brace 12">
              <a:extLst>
                <a:ext uri="{FF2B5EF4-FFF2-40B4-BE49-F238E27FC236}">
                  <a16:creationId xmlns:a16="http://schemas.microsoft.com/office/drawing/2014/main" id="{99416606-870B-4CB6-A450-78CC4EE3783F}"/>
                </a:ext>
              </a:extLst>
            </p:cNvPr>
            <p:cNvSpPr/>
            <p:nvPr/>
          </p:nvSpPr>
          <p:spPr>
            <a:xfrm rot="16200000">
              <a:off x="2292283" y="4729096"/>
              <a:ext cx="531813" cy="1589220"/>
            </a:xfrm>
            <a:prstGeom prst="leftBrace">
              <a:avLst>
                <a:gd name="adj1" fmla="val 8333"/>
                <a:gd name="adj2" fmla="val 50621"/>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A55C3654-AD4A-4673-8DEC-5B24A0F4F582}"/>
                </a:ext>
              </a:extLst>
            </p:cNvPr>
            <p:cNvSpPr txBox="1"/>
            <p:nvPr/>
          </p:nvSpPr>
          <p:spPr>
            <a:xfrm>
              <a:off x="1832127" y="5763956"/>
              <a:ext cx="1616363" cy="523220"/>
            </a:xfrm>
            <a:prstGeom prst="rect">
              <a:avLst/>
            </a:prstGeom>
            <a:noFill/>
          </p:spPr>
          <p:txBody>
            <a:bodyPr wrap="none" rtlCol="0">
              <a:spAutoFit/>
            </a:bodyPr>
            <a:lstStyle/>
            <a:p>
              <a:r>
                <a:rPr lang="en-US" sz="2800" dirty="0">
                  <a:solidFill>
                    <a:srgbClr val="0070C0"/>
                  </a:solidFill>
                </a:rPr>
                <a:t>Most General Unifier</a:t>
              </a:r>
            </a:p>
          </p:txBody>
        </p:sp>
      </p:grpSp>
      <p:pic>
        <p:nvPicPr>
          <p:cNvPr id="15" name="Picture 14">
            <a:extLst>
              <a:ext uri="{FF2B5EF4-FFF2-40B4-BE49-F238E27FC236}">
                <a16:creationId xmlns:a16="http://schemas.microsoft.com/office/drawing/2014/main" id="{E297FF16-61D5-4534-BCF9-30D7FC3CDE28}"/>
              </a:ext>
            </a:extLst>
          </p:cNvPr>
          <p:cNvPicPr>
            <a:picLocks noChangeAspect="1"/>
          </p:cNvPicPr>
          <p:nvPr/>
        </p:nvPicPr>
        <p:blipFill>
          <a:blip r:embed="rId4"/>
          <a:stretch>
            <a:fillRect/>
          </a:stretch>
        </p:blipFill>
        <p:spPr>
          <a:xfrm>
            <a:off x="420342" y="1728804"/>
            <a:ext cx="1590675" cy="476250"/>
          </a:xfrm>
          <a:prstGeom prst="rect">
            <a:avLst/>
          </a:prstGeom>
        </p:spPr>
      </p:pic>
      <p:pic>
        <p:nvPicPr>
          <p:cNvPr id="16" name="Picture 15">
            <a:extLst>
              <a:ext uri="{FF2B5EF4-FFF2-40B4-BE49-F238E27FC236}">
                <a16:creationId xmlns:a16="http://schemas.microsoft.com/office/drawing/2014/main" id="{7DCBF922-D9CF-4028-8CE3-D050692E58C4}"/>
              </a:ext>
            </a:extLst>
          </p:cNvPr>
          <p:cNvPicPr>
            <a:picLocks noChangeAspect="1"/>
          </p:cNvPicPr>
          <p:nvPr/>
        </p:nvPicPr>
        <p:blipFill>
          <a:blip r:embed="rId5"/>
          <a:stretch>
            <a:fillRect/>
          </a:stretch>
        </p:blipFill>
        <p:spPr>
          <a:xfrm>
            <a:off x="381000" y="2278095"/>
            <a:ext cx="1143000" cy="476250"/>
          </a:xfrm>
          <a:prstGeom prst="rect">
            <a:avLst/>
          </a:prstGeom>
        </p:spPr>
      </p:pic>
    </p:spTree>
    <p:extLst>
      <p:ext uri="{BB962C8B-B14F-4D97-AF65-F5344CB8AC3E}">
        <p14:creationId xmlns:p14="http://schemas.microsoft.com/office/powerpoint/2010/main" val="264587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308CB-89BB-4F9E-8972-FD79A3E7BCED}"/>
              </a:ext>
            </a:extLst>
          </p:cNvPr>
          <p:cNvSpPr>
            <a:spLocks noGrp="1"/>
          </p:cNvSpPr>
          <p:nvPr>
            <p:ph type="title"/>
          </p:nvPr>
        </p:nvSpPr>
        <p:spPr>
          <a:xfrm>
            <a:off x="1981200" y="274638"/>
            <a:ext cx="7010400" cy="1143000"/>
          </a:xfrm>
        </p:spPr>
        <p:txBody>
          <a:bodyPr>
            <a:normAutofit/>
          </a:bodyPr>
          <a:lstStyle/>
          <a:p>
            <a:r>
              <a:rPr lang="en-US" dirty="0"/>
              <a:t>Anti-Unification = Disjunction</a:t>
            </a:r>
          </a:p>
        </p:txBody>
      </p:sp>
      <p:sp>
        <p:nvSpPr>
          <p:cNvPr id="4" name="Slide Number Placeholder 3">
            <a:extLst>
              <a:ext uri="{FF2B5EF4-FFF2-40B4-BE49-F238E27FC236}">
                <a16:creationId xmlns:a16="http://schemas.microsoft.com/office/drawing/2014/main" id="{ED5C0CF5-042F-4A0F-981D-D118E3EBB118}"/>
              </a:ext>
            </a:extLst>
          </p:cNvPr>
          <p:cNvSpPr>
            <a:spLocks noGrp="1"/>
          </p:cNvSpPr>
          <p:nvPr>
            <p:ph type="sldNum" sz="quarter" idx="12"/>
          </p:nvPr>
        </p:nvSpPr>
        <p:spPr/>
        <p:txBody>
          <a:bodyPr/>
          <a:lstStyle/>
          <a:p>
            <a:fld id="{B6F15528-21DE-4FAA-801E-634DDDAF4B2B}" type="slidenum">
              <a:rPr lang="en-US" smtClean="0"/>
              <a:pPr/>
              <a:t>38</a:t>
            </a:fld>
            <a:endParaRPr lang="en-US" dirty="0"/>
          </a:p>
        </p:txBody>
      </p:sp>
      <p:pic>
        <p:nvPicPr>
          <p:cNvPr id="5" name="Picture 4">
            <a:extLst>
              <a:ext uri="{FF2B5EF4-FFF2-40B4-BE49-F238E27FC236}">
                <a16:creationId xmlns:a16="http://schemas.microsoft.com/office/drawing/2014/main" id="{918E7EDA-3D5E-481D-B3C4-0DF67E38055B}"/>
              </a:ext>
            </a:extLst>
          </p:cNvPr>
          <p:cNvPicPr>
            <a:picLocks noChangeAspect="1"/>
          </p:cNvPicPr>
          <p:nvPr/>
        </p:nvPicPr>
        <p:blipFill>
          <a:blip r:embed="rId2"/>
          <a:stretch>
            <a:fillRect/>
          </a:stretch>
        </p:blipFill>
        <p:spPr>
          <a:xfrm>
            <a:off x="191147" y="148944"/>
            <a:ext cx="1790053" cy="1359975"/>
          </a:xfrm>
          <a:prstGeom prst="rect">
            <a:avLst/>
          </a:prstGeom>
        </p:spPr>
      </p:pic>
      <p:grpSp>
        <p:nvGrpSpPr>
          <p:cNvPr id="11" name="Group 10">
            <a:extLst>
              <a:ext uri="{FF2B5EF4-FFF2-40B4-BE49-F238E27FC236}">
                <a16:creationId xmlns:a16="http://schemas.microsoft.com/office/drawing/2014/main" id="{2002C59A-B084-4174-9AB2-6D4C5A53349B}"/>
              </a:ext>
            </a:extLst>
          </p:cNvPr>
          <p:cNvGrpSpPr/>
          <p:nvPr/>
        </p:nvGrpSpPr>
        <p:grpSpPr>
          <a:xfrm>
            <a:off x="4267200" y="5407110"/>
            <a:ext cx="1933777" cy="1076059"/>
            <a:chOff x="1763580" y="5257799"/>
            <a:chExt cx="1589220" cy="1076059"/>
          </a:xfrm>
        </p:grpSpPr>
        <p:sp>
          <p:nvSpPr>
            <p:cNvPr id="9" name="Left Brace 8">
              <a:extLst>
                <a:ext uri="{FF2B5EF4-FFF2-40B4-BE49-F238E27FC236}">
                  <a16:creationId xmlns:a16="http://schemas.microsoft.com/office/drawing/2014/main" id="{AA0DCC5E-F455-4496-93FE-08A1C7C74C58}"/>
                </a:ext>
              </a:extLst>
            </p:cNvPr>
            <p:cNvSpPr/>
            <p:nvPr/>
          </p:nvSpPr>
          <p:spPr>
            <a:xfrm rot="16200000">
              <a:off x="2292283" y="4729096"/>
              <a:ext cx="531813" cy="1589220"/>
            </a:xfrm>
            <a:prstGeom prst="leftBrace">
              <a:avLst>
                <a:gd name="adj1" fmla="val 8333"/>
                <a:gd name="adj2" fmla="val 50621"/>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2186AEC9-9320-4BBE-A2E4-1DAFF572F711}"/>
                </a:ext>
              </a:extLst>
            </p:cNvPr>
            <p:cNvSpPr txBox="1"/>
            <p:nvPr/>
          </p:nvSpPr>
          <p:spPr>
            <a:xfrm>
              <a:off x="2105058" y="5810638"/>
              <a:ext cx="1084079" cy="523220"/>
            </a:xfrm>
            <a:prstGeom prst="rect">
              <a:avLst/>
            </a:prstGeom>
            <a:noFill/>
          </p:spPr>
          <p:txBody>
            <a:bodyPr wrap="none" rtlCol="0">
              <a:spAutoFit/>
            </a:bodyPr>
            <a:lstStyle/>
            <a:p>
              <a:r>
                <a:rPr lang="en-US" sz="2800" dirty="0">
                  <a:solidFill>
                    <a:srgbClr val="0070C0"/>
                  </a:solidFill>
                </a:rPr>
                <a:t>Result</a:t>
              </a:r>
            </a:p>
          </p:txBody>
        </p:sp>
      </p:grpSp>
      <p:grpSp>
        <p:nvGrpSpPr>
          <p:cNvPr id="12" name="Group 11">
            <a:extLst>
              <a:ext uri="{FF2B5EF4-FFF2-40B4-BE49-F238E27FC236}">
                <a16:creationId xmlns:a16="http://schemas.microsoft.com/office/drawing/2014/main" id="{F24AA36C-39BF-4722-BE71-4F01846AD6F9}"/>
              </a:ext>
            </a:extLst>
          </p:cNvPr>
          <p:cNvGrpSpPr/>
          <p:nvPr/>
        </p:nvGrpSpPr>
        <p:grpSpPr>
          <a:xfrm>
            <a:off x="6477000" y="5424235"/>
            <a:ext cx="2156173" cy="1056424"/>
            <a:chOff x="1763580" y="5257799"/>
            <a:chExt cx="1589220" cy="1056424"/>
          </a:xfrm>
        </p:grpSpPr>
        <p:sp>
          <p:nvSpPr>
            <p:cNvPr id="13" name="Left Brace 12">
              <a:extLst>
                <a:ext uri="{FF2B5EF4-FFF2-40B4-BE49-F238E27FC236}">
                  <a16:creationId xmlns:a16="http://schemas.microsoft.com/office/drawing/2014/main" id="{99416606-870B-4CB6-A450-78CC4EE3783F}"/>
                </a:ext>
              </a:extLst>
            </p:cNvPr>
            <p:cNvSpPr/>
            <p:nvPr/>
          </p:nvSpPr>
          <p:spPr>
            <a:xfrm rot="16200000">
              <a:off x="2292283" y="4729096"/>
              <a:ext cx="531813" cy="1589220"/>
            </a:xfrm>
            <a:prstGeom prst="leftBrace">
              <a:avLst>
                <a:gd name="adj1" fmla="val 8333"/>
                <a:gd name="adj2" fmla="val 50621"/>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A55C3654-AD4A-4673-8DEC-5B24A0F4F582}"/>
                </a:ext>
              </a:extLst>
            </p:cNvPr>
            <p:cNvSpPr txBox="1"/>
            <p:nvPr/>
          </p:nvSpPr>
          <p:spPr>
            <a:xfrm>
              <a:off x="2035392" y="5791003"/>
              <a:ext cx="1141285" cy="523220"/>
            </a:xfrm>
            <a:prstGeom prst="rect">
              <a:avLst/>
            </a:prstGeom>
            <a:noFill/>
          </p:spPr>
          <p:txBody>
            <a:bodyPr wrap="none" rtlCol="0">
              <a:spAutoFit/>
            </a:bodyPr>
            <a:lstStyle/>
            <a:p>
              <a:r>
                <a:rPr lang="en-US" sz="2800" dirty="0">
                  <a:solidFill>
                    <a:srgbClr val="0070C0"/>
                  </a:solidFill>
                </a:rPr>
                <a:t>Instances</a:t>
              </a:r>
            </a:p>
          </p:txBody>
        </p:sp>
      </p:grpSp>
      <p:pic>
        <p:nvPicPr>
          <p:cNvPr id="16" name="Picture 15">
            <a:extLst>
              <a:ext uri="{FF2B5EF4-FFF2-40B4-BE49-F238E27FC236}">
                <a16:creationId xmlns:a16="http://schemas.microsoft.com/office/drawing/2014/main" id="{E0F05434-EA68-49BC-A44F-F183F70D6E9F}"/>
              </a:ext>
            </a:extLst>
          </p:cNvPr>
          <p:cNvPicPr>
            <a:picLocks noChangeAspect="1"/>
          </p:cNvPicPr>
          <p:nvPr/>
        </p:nvPicPr>
        <p:blipFill>
          <a:blip r:embed="rId3"/>
          <a:stretch>
            <a:fillRect/>
          </a:stretch>
        </p:blipFill>
        <p:spPr>
          <a:xfrm>
            <a:off x="295598" y="1726009"/>
            <a:ext cx="1581150" cy="419100"/>
          </a:xfrm>
          <a:prstGeom prst="rect">
            <a:avLst/>
          </a:prstGeom>
        </p:spPr>
      </p:pic>
      <p:pic>
        <p:nvPicPr>
          <p:cNvPr id="17" name="Picture 16">
            <a:extLst>
              <a:ext uri="{FF2B5EF4-FFF2-40B4-BE49-F238E27FC236}">
                <a16:creationId xmlns:a16="http://schemas.microsoft.com/office/drawing/2014/main" id="{1A96E6AF-4A9C-4E62-A3DA-00C876108EFE}"/>
              </a:ext>
            </a:extLst>
          </p:cNvPr>
          <p:cNvPicPr>
            <a:picLocks noChangeAspect="1"/>
          </p:cNvPicPr>
          <p:nvPr/>
        </p:nvPicPr>
        <p:blipFill>
          <a:blip r:embed="rId4"/>
          <a:stretch>
            <a:fillRect/>
          </a:stretch>
        </p:blipFill>
        <p:spPr>
          <a:xfrm>
            <a:off x="279033" y="2263179"/>
            <a:ext cx="1571625" cy="409575"/>
          </a:xfrm>
          <a:prstGeom prst="rect">
            <a:avLst/>
          </a:prstGeom>
        </p:spPr>
      </p:pic>
      <p:pic>
        <p:nvPicPr>
          <p:cNvPr id="18" name="Picture 17">
            <a:extLst>
              <a:ext uri="{FF2B5EF4-FFF2-40B4-BE49-F238E27FC236}">
                <a16:creationId xmlns:a16="http://schemas.microsoft.com/office/drawing/2014/main" id="{CB5FB135-717B-4F96-9DF2-54DDB62D49D8}"/>
              </a:ext>
            </a:extLst>
          </p:cNvPr>
          <p:cNvPicPr>
            <a:picLocks noChangeAspect="1"/>
          </p:cNvPicPr>
          <p:nvPr/>
        </p:nvPicPr>
        <p:blipFill>
          <a:blip r:embed="rId5"/>
          <a:stretch>
            <a:fillRect/>
          </a:stretch>
        </p:blipFill>
        <p:spPr>
          <a:xfrm>
            <a:off x="0" y="3290853"/>
            <a:ext cx="9144000" cy="2195547"/>
          </a:xfrm>
          <a:prstGeom prst="rect">
            <a:avLst/>
          </a:prstGeom>
        </p:spPr>
      </p:pic>
    </p:spTree>
    <p:extLst>
      <p:ext uri="{BB962C8B-B14F-4D97-AF65-F5344CB8AC3E}">
        <p14:creationId xmlns:p14="http://schemas.microsoft.com/office/powerpoint/2010/main" val="13248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Expressiveness</a:t>
            </a:r>
          </a:p>
        </p:txBody>
      </p:sp>
      <p:sp>
        <p:nvSpPr>
          <p:cNvPr id="3" name="Content Placeholder 2"/>
          <p:cNvSpPr>
            <a:spLocks noGrp="1"/>
          </p:cNvSpPr>
          <p:nvPr>
            <p:ph idx="1"/>
          </p:nvPr>
        </p:nvSpPr>
        <p:spPr>
          <a:xfrm>
            <a:off x="457200" y="1600199"/>
            <a:ext cx="8534400" cy="5334001"/>
          </a:xfrm>
        </p:spPr>
        <p:txBody>
          <a:bodyPr>
            <a:normAutofit fontScale="92500" lnSpcReduction="10000"/>
          </a:bodyPr>
          <a:lstStyle/>
          <a:p>
            <a:r>
              <a:rPr lang="en-US" dirty="0"/>
              <a:t>Important logics for program reasoning can be framed as matching logic theories / notations</a:t>
            </a:r>
          </a:p>
          <a:p>
            <a:pPr lvl="1"/>
            <a:r>
              <a:rPr lang="en-US" dirty="0"/>
              <a:t>First-order logic</a:t>
            </a:r>
          </a:p>
          <a:p>
            <a:pPr lvl="2"/>
            <a:r>
              <a:rPr lang="en-US" dirty="0"/>
              <a:t>Equality, membership, </a:t>
            </a:r>
            <a:r>
              <a:rPr lang="en-US" dirty="0" err="1"/>
              <a:t>definedness</a:t>
            </a:r>
            <a:r>
              <a:rPr lang="en-US" dirty="0"/>
              <a:t>, partial functions</a:t>
            </a:r>
          </a:p>
          <a:p>
            <a:pPr lvl="1"/>
            <a:r>
              <a:rPr lang="en-US" dirty="0"/>
              <a:t>Lambda / mu calculi (least/largest fixed points)</a:t>
            </a:r>
          </a:p>
          <a:p>
            <a:pPr lvl="1"/>
            <a:r>
              <a:rPr lang="en-US" dirty="0"/>
              <a:t>Modal logics</a:t>
            </a:r>
          </a:p>
          <a:p>
            <a:pPr lvl="1"/>
            <a:r>
              <a:rPr lang="en-US" dirty="0"/>
              <a:t>Hoare logics</a:t>
            </a:r>
          </a:p>
          <a:p>
            <a:pPr lvl="1"/>
            <a:r>
              <a:rPr lang="en-US" dirty="0"/>
              <a:t>Dynamic logics</a:t>
            </a:r>
          </a:p>
          <a:p>
            <a:pPr lvl="1"/>
            <a:r>
              <a:rPr lang="en-US" dirty="0"/>
              <a:t>LTL, CTL, CTL*</a:t>
            </a:r>
          </a:p>
          <a:p>
            <a:pPr lvl="1"/>
            <a:r>
              <a:rPr lang="en-US" dirty="0"/>
              <a:t>Separation logic</a:t>
            </a:r>
          </a:p>
          <a:p>
            <a:pPr lvl="1"/>
            <a:r>
              <a:rPr lang="en-US" dirty="0"/>
              <a:t>Reachability logic</a:t>
            </a:r>
          </a:p>
          <a:p>
            <a:pPr lvl="1"/>
            <a:r>
              <a:rPr lang="en-US" dirty="0"/>
              <a:t>…</a:t>
            </a:r>
          </a:p>
          <a:p>
            <a:pPr lvl="1"/>
            <a:endParaRPr lang="en-US" dirty="0"/>
          </a:p>
        </p:txBody>
      </p:sp>
      <p:sp>
        <p:nvSpPr>
          <p:cNvPr id="5" name="Rounded Rectangular Callout 13">
            <a:extLst>
              <a:ext uri="{FF2B5EF4-FFF2-40B4-BE49-F238E27FC236}">
                <a16:creationId xmlns:a16="http://schemas.microsoft.com/office/drawing/2014/main" id="{FD56E75A-8906-4D61-B630-60B677B84F33}"/>
              </a:ext>
            </a:extLst>
          </p:cNvPr>
          <p:cNvSpPr/>
          <p:nvPr/>
        </p:nvSpPr>
        <p:spPr>
          <a:xfrm>
            <a:off x="5029200" y="3921036"/>
            <a:ext cx="2987037" cy="1214215"/>
          </a:xfrm>
          <a:prstGeom prst="wedgeRoundRectCallout">
            <a:avLst>
              <a:gd name="adj1" fmla="val -21018"/>
              <a:gd name="adj2" fmla="val 44974"/>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sym typeface="Symbol" panose="05050102010706020507" pitchFamily="18" charset="2"/>
              </a:rPr>
              <a:t></a:t>
            </a:r>
            <a:r>
              <a:rPr lang="en-US" sz="2800" dirty="0" err="1">
                <a:solidFill>
                  <a:schemeClr val="tx1"/>
                </a:solidFill>
                <a:sym typeface="Symbol" panose="05050102010706020507" pitchFamily="18" charset="2"/>
              </a:rPr>
              <a:t>x.e</a:t>
            </a:r>
            <a:r>
              <a:rPr lang="en-US" sz="2800" dirty="0">
                <a:solidFill>
                  <a:schemeClr val="tx1"/>
                </a:solidFill>
              </a:rPr>
              <a:t>  </a:t>
            </a:r>
            <a:r>
              <a:rPr lang="en-US" sz="2800" dirty="0">
                <a:solidFill>
                  <a:schemeClr val="tx1"/>
                </a:solidFill>
                <a:sym typeface="Symbol" panose="05050102010706020507" pitchFamily="18" charset="2"/>
              </a:rPr>
              <a:t>  x.</a:t>
            </a:r>
            <a:r>
              <a:rPr lang="en-US" sz="2800" baseline="30000" dirty="0">
                <a:solidFill>
                  <a:schemeClr val="tx1"/>
                </a:solidFill>
                <a:sym typeface="Symbol" panose="05050102010706020507" pitchFamily="18" charset="2"/>
              </a:rPr>
              <a:t>0</a:t>
            </a:r>
            <a:r>
              <a:rPr lang="en-US" sz="2800" dirty="0">
                <a:solidFill>
                  <a:schemeClr val="tx1"/>
                </a:solidFill>
                <a:sym typeface="Symbol" panose="05050102010706020507" pitchFamily="18" charset="2"/>
              </a:rPr>
              <a:t>(</a:t>
            </a:r>
            <a:r>
              <a:rPr lang="en-US" sz="2800" dirty="0" err="1">
                <a:solidFill>
                  <a:schemeClr val="tx1"/>
                </a:solidFill>
                <a:sym typeface="Symbol" panose="05050102010706020507" pitchFamily="18" charset="2"/>
              </a:rPr>
              <a:t>x,e</a:t>
            </a:r>
            <a:r>
              <a:rPr lang="en-US" sz="2800" dirty="0">
                <a:solidFill>
                  <a:schemeClr val="tx1"/>
                </a:solidFill>
                <a:sym typeface="Symbol" panose="05050102010706020507" pitchFamily="18" charset="2"/>
              </a:rPr>
              <a:t>)</a:t>
            </a:r>
          </a:p>
          <a:p>
            <a:r>
              <a:rPr lang="en-US" sz="2800" dirty="0">
                <a:solidFill>
                  <a:schemeClr val="tx1"/>
                </a:solidFill>
                <a:sym typeface="Symbol" panose="05050102010706020507" pitchFamily="18" charset="2"/>
              </a:rPr>
              <a:t>(</a:t>
            </a:r>
            <a:r>
              <a:rPr lang="en-US" sz="2800" dirty="0" err="1">
                <a:solidFill>
                  <a:schemeClr val="tx1"/>
                </a:solidFill>
                <a:sym typeface="Symbol" panose="05050102010706020507" pitchFamily="18" charset="2"/>
              </a:rPr>
              <a:t>x.e</a:t>
            </a:r>
            <a:r>
              <a:rPr lang="en-US" sz="2800" dirty="0">
                <a:solidFill>
                  <a:schemeClr val="tx1"/>
                </a:solidFill>
                <a:sym typeface="Symbol" panose="05050102010706020507" pitchFamily="18" charset="2"/>
              </a:rPr>
              <a:t>)e’ = e[e’/x]</a:t>
            </a:r>
          </a:p>
        </p:txBody>
      </p:sp>
      <p:sp>
        <p:nvSpPr>
          <p:cNvPr id="6" name="Rounded Rectangular Callout 13">
            <a:extLst>
              <a:ext uri="{FF2B5EF4-FFF2-40B4-BE49-F238E27FC236}">
                <a16:creationId xmlns:a16="http://schemas.microsoft.com/office/drawing/2014/main" id="{8DA3E4B8-5778-4F98-9208-BE6CA0C303C2}"/>
              </a:ext>
            </a:extLst>
          </p:cNvPr>
          <p:cNvSpPr/>
          <p:nvPr/>
        </p:nvSpPr>
        <p:spPr>
          <a:xfrm>
            <a:off x="4236718" y="5298056"/>
            <a:ext cx="4572000" cy="1447800"/>
          </a:xfrm>
          <a:prstGeom prst="wedgeRoundRectCallout">
            <a:avLst>
              <a:gd name="adj1" fmla="val -21018"/>
              <a:gd name="adj2" fmla="val 44974"/>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sym typeface="Symbol" panose="05050102010706020507" pitchFamily="18" charset="2"/>
              </a:rPr>
              <a:t></a:t>
            </a:r>
            <a:r>
              <a:rPr lang="en-US" sz="2800" dirty="0" err="1">
                <a:solidFill>
                  <a:schemeClr val="tx1"/>
                </a:solidFill>
                <a:sym typeface="Symbol" panose="05050102010706020507" pitchFamily="18" charset="2"/>
              </a:rPr>
              <a:t>x.e</a:t>
            </a:r>
            <a:r>
              <a:rPr lang="en-US" sz="2800" dirty="0">
                <a:solidFill>
                  <a:schemeClr val="tx1"/>
                </a:solidFill>
              </a:rPr>
              <a:t>  </a:t>
            </a:r>
            <a:r>
              <a:rPr lang="en-US" sz="2800" dirty="0">
                <a:solidFill>
                  <a:schemeClr val="tx1"/>
                </a:solidFill>
                <a:sym typeface="Symbol" panose="05050102010706020507" pitchFamily="18" charset="2"/>
              </a:rPr>
              <a:t>  x. </a:t>
            </a:r>
            <a:r>
              <a:rPr lang="en-US" sz="2800" baseline="30000" dirty="0">
                <a:solidFill>
                  <a:schemeClr val="tx1"/>
                </a:solidFill>
                <a:sym typeface="Symbol" panose="05050102010706020507" pitchFamily="18" charset="2"/>
              </a:rPr>
              <a:t>0</a:t>
            </a:r>
            <a:r>
              <a:rPr lang="en-US" sz="2800" dirty="0">
                <a:solidFill>
                  <a:schemeClr val="tx1"/>
                </a:solidFill>
                <a:sym typeface="Symbol" panose="05050102010706020507" pitchFamily="18" charset="2"/>
              </a:rPr>
              <a:t>(</a:t>
            </a:r>
            <a:r>
              <a:rPr lang="en-US" sz="2800" dirty="0" err="1">
                <a:solidFill>
                  <a:schemeClr val="tx1"/>
                </a:solidFill>
                <a:sym typeface="Symbol" panose="05050102010706020507" pitchFamily="18" charset="2"/>
              </a:rPr>
              <a:t>x,e</a:t>
            </a:r>
            <a:r>
              <a:rPr lang="en-US" sz="2800" dirty="0">
                <a:solidFill>
                  <a:schemeClr val="tx1"/>
                </a:solidFill>
                <a:sym typeface="Symbol" panose="05050102010706020507" pitchFamily="18" charset="2"/>
              </a:rPr>
              <a:t>)</a:t>
            </a:r>
          </a:p>
          <a:p>
            <a:r>
              <a:rPr lang="en-US" sz="2800" dirty="0">
                <a:solidFill>
                  <a:schemeClr val="tx1"/>
                </a:solidFill>
                <a:sym typeface="Symbol" panose="05050102010706020507" pitchFamily="18" charset="2"/>
              </a:rPr>
              <a:t></a:t>
            </a:r>
            <a:r>
              <a:rPr lang="en-US" sz="2800" dirty="0" err="1">
                <a:solidFill>
                  <a:schemeClr val="tx1"/>
                </a:solidFill>
                <a:sym typeface="Symbol" panose="05050102010706020507" pitchFamily="18" charset="2"/>
              </a:rPr>
              <a:t>x.e</a:t>
            </a:r>
            <a:r>
              <a:rPr lang="en-US" sz="2800" dirty="0">
                <a:solidFill>
                  <a:schemeClr val="tx1"/>
                </a:solidFill>
                <a:sym typeface="Symbol" panose="05050102010706020507" pitchFamily="18" charset="2"/>
              </a:rPr>
              <a:t> = e[</a:t>
            </a:r>
            <a:r>
              <a:rPr lang="en-US" sz="2800" dirty="0" err="1">
                <a:solidFill>
                  <a:schemeClr val="tx1"/>
                </a:solidFill>
                <a:sym typeface="Symbol" panose="05050102010706020507" pitchFamily="18" charset="2"/>
              </a:rPr>
              <a:t>x.e</a:t>
            </a:r>
            <a:r>
              <a:rPr lang="en-US" sz="2800" dirty="0">
                <a:solidFill>
                  <a:schemeClr val="tx1"/>
                </a:solidFill>
                <a:sym typeface="Symbol" panose="05050102010706020507" pitchFamily="18" charset="2"/>
              </a:rPr>
              <a:t>/x]</a:t>
            </a:r>
          </a:p>
          <a:p>
            <a:r>
              <a:rPr lang="en-US" sz="2800" dirty="0">
                <a:solidFill>
                  <a:schemeClr val="tx1"/>
                </a:solidFill>
                <a:sym typeface="Symbol" panose="05050102010706020507" pitchFamily="18" charset="2"/>
              </a:rPr>
              <a:t>[e[/x]  ]  [</a:t>
            </a:r>
            <a:r>
              <a:rPr lang="en-US" sz="2800" dirty="0" err="1">
                <a:solidFill>
                  <a:schemeClr val="tx1"/>
                </a:solidFill>
                <a:sym typeface="Symbol" panose="05050102010706020507" pitchFamily="18" charset="2"/>
              </a:rPr>
              <a:t>x.e</a:t>
            </a:r>
            <a:r>
              <a:rPr lang="en-US" sz="2800" dirty="0">
                <a:solidFill>
                  <a:schemeClr val="tx1"/>
                </a:solidFill>
                <a:sym typeface="Symbol" panose="05050102010706020507" pitchFamily="18" charset="2"/>
              </a:rPr>
              <a:t>  ]</a:t>
            </a:r>
          </a:p>
        </p:txBody>
      </p:sp>
      <p:sp>
        <p:nvSpPr>
          <p:cNvPr id="7" name="Rectangle: Rounded Corners 6">
            <a:extLst>
              <a:ext uri="{FF2B5EF4-FFF2-40B4-BE49-F238E27FC236}">
                <a16:creationId xmlns:a16="http://schemas.microsoft.com/office/drawing/2014/main" id="{A92BE433-2414-476B-B595-B09D13BC362C}"/>
              </a:ext>
            </a:extLst>
          </p:cNvPr>
          <p:cNvSpPr/>
          <p:nvPr/>
        </p:nvSpPr>
        <p:spPr>
          <a:xfrm>
            <a:off x="714103" y="2492348"/>
            <a:ext cx="7302134" cy="825615"/>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 name="Rectangle: Rounded Corners 7">
            <a:extLst>
              <a:ext uri="{FF2B5EF4-FFF2-40B4-BE49-F238E27FC236}">
                <a16:creationId xmlns:a16="http://schemas.microsoft.com/office/drawing/2014/main" id="{EB921B1D-2721-434C-951C-409A8E88E773}"/>
              </a:ext>
            </a:extLst>
          </p:cNvPr>
          <p:cNvSpPr/>
          <p:nvPr/>
        </p:nvSpPr>
        <p:spPr>
          <a:xfrm>
            <a:off x="711927" y="3317963"/>
            <a:ext cx="7302134" cy="429379"/>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 name="Rounded Rectangular Callout 13">
            <a:extLst>
              <a:ext uri="{FF2B5EF4-FFF2-40B4-BE49-F238E27FC236}">
                <a16:creationId xmlns:a16="http://schemas.microsoft.com/office/drawing/2014/main" id="{66DD8324-4AA2-4EAE-9ED4-7FF879E45E37}"/>
              </a:ext>
            </a:extLst>
          </p:cNvPr>
          <p:cNvSpPr/>
          <p:nvPr/>
        </p:nvSpPr>
        <p:spPr>
          <a:xfrm>
            <a:off x="2057400" y="6357255"/>
            <a:ext cx="2057400" cy="431073"/>
          </a:xfrm>
          <a:prstGeom prst="wedgeRoundRectCallout">
            <a:avLst>
              <a:gd name="adj1" fmla="val 60463"/>
              <a:gd name="adj2" fmla="val -19673"/>
              <a:gd name="adj3" fmla="val 16667"/>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Knaster-Tarski</a:t>
            </a:r>
          </a:p>
        </p:txBody>
      </p:sp>
    </p:spTree>
    <p:extLst>
      <p:ext uri="{BB962C8B-B14F-4D97-AF65-F5344CB8AC3E}">
        <p14:creationId xmlns:p14="http://schemas.microsoft.com/office/powerpoint/2010/main" val="345391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5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6000"/>
                            </p:stCondLst>
                            <p:childTnLst>
                              <p:par>
                                <p:cTn id="18" presetID="10" presetClass="entr" presetSubtype="0" fill="hold" grpId="0" nodeType="afterEffect">
                                  <p:stCondLst>
                                    <p:cond delay="5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1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Complete K Definition of </a:t>
            </a:r>
            <a:r>
              <a:rPr lang="en-US" dirty="0" err="1"/>
              <a:t>KernelC</a:t>
            </a:r>
            <a:endParaRPr lang="en-US" dirty="0"/>
          </a:p>
        </p:txBody>
      </p:sp>
      <p:grpSp>
        <p:nvGrpSpPr>
          <p:cNvPr id="8" name="Group 7"/>
          <p:cNvGrpSpPr/>
          <p:nvPr/>
        </p:nvGrpSpPr>
        <p:grpSpPr>
          <a:xfrm>
            <a:off x="739781" y="1371600"/>
            <a:ext cx="7658475" cy="5486400"/>
            <a:chOff x="739781" y="1371600"/>
            <a:chExt cx="7658475" cy="548640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781" y="1371600"/>
              <a:ext cx="1698619" cy="5486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4288" y="1371600"/>
              <a:ext cx="2293112" cy="51031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81800" y="1371600"/>
              <a:ext cx="1616456" cy="4990338"/>
            </a:xfrm>
            <a:prstGeom prst="rect">
              <a:avLst/>
            </a:prstGeom>
          </p:spPr>
        </p:pic>
      </p:grpSp>
      <p:sp>
        <p:nvSpPr>
          <p:cNvPr id="3" name="Slide Number Placeholder 2"/>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Expressiveness</a:t>
            </a:r>
          </a:p>
        </p:txBody>
      </p:sp>
      <p:sp>
        <p:nvSpPr>
          <p:cNvPr id="3" name="Content Placeholder 2"/>
          <p:cNvSpPr>
            <a:spLocks noGrp="1"/>
          </p:cNvSpPr>
          <p:nvPr>
            <p:ph idx="1"/>
          </p:nvPr>
        </p:nvSpPr>
        <p:spPr>
          <a:xfrm>
            <a:off x="457200" y="1600199"/>
            <a:ext cx="8534400" cy="5334001"/>
          </a:xfrm>
        </p:spPr>
        <p:txBody>
          <a:bodyPr>
            <a:normAutofit fontScale="92500" lnSpcReduction="10000"/>
          </a:bodyPr>
          <a:lstStyle/>
          <a:p>
            <a:r>
              <a:rPr lang="en-US" dirty="0"/>
              <a:t>Important logics for program reasoning can be framed as matching logic theories / notations</a:t>
            </a:r>
          </a:p>
          <a:p>
            <a:pPr lvl="1"/>
            <a:r>
              <a:rPr lang="en-US" dirty="0"/>
              <a:t>First-order logic</a:t>
            </a:r>
          </a:p>
          <a:p>
            <a:pPr lvl="2"/>
            <a:r>
              <a:rPr lang="en-US" dirty="0"/>
              <a:t>Equality, membership, </a:t>
            </a:r>
            <a:r>
              <a:rPr lang="en-US" dirty="0" err="1"/>
              <a:t>definedness</a:t>
            </a:r>
            <a:r>
              <a:rPr lang="en-US" dirty="0"/>
              <a:t>, partial functions</a:t>
            </a:r>
          </a:p>
          <a:p>
            <a:pPr lvl="1"/>
            <a:r>
              <a:rPr lang="en-US" dirty="0"/>
              <a:t>Lambda / mu calculi (least/largest fixed points)</a:t>
            </a:r>
          </a:p>
          <a:p>
            <a:pPr lvl="1"/>
            <a:r>
              <a:rPr lang="en-US" dirty="0"/>
              <a:t>Modal logics</a:t>
            </a:r>
          </a:p>
          <a:p>
            <a:pPr lvl="1"/>
            <a:r>
              <a:rPr lang="en-US" dirty="0"/>
              <a:t>Hoare logics</a:t>
            </a:r>
          </a:p>
          <a:p>
            <a:pPr lvl="1"/>
            <a:r>
              <a:rPr lang="en-US" dirty="0"/>
              <a:t>Dynamic logics</a:t>
            </a:r>
          </a:p>
          <a:p>
            <a:pPr lvl="1"/>
            <a:r>
              <a:rPr lang="en-US" dirty="0"/>
              <a:t>LTL, CTL, CTL*</a:t>
            </a:r>
          </a:p>
          <a:p>
            <a:pPr lvl="1"/>
            <a:r>
              <a:rPr lang="en-US" dirty="0"/>
              <a:t>Separation logic</a:t>
            </a:r>
          </a:p>
          <a:p>
            <a:pPr lvl="1"/>
            <a:r>
              <a:rPr lang="en-US" dirty="0"/>
              <a:t>Reachability logic</a:t>
            </a:r>
          </a:p>
          <a:p>
            <a:pPr lvl="1"/>
            <a:r>
              <a:rPr lang="en-US" dirty="0"/>
              <a:t>…</a:t>
            </a:r>
          </a:p>
          <a:p>
            <a:pPr lvl="1"/>
            <a:endParaRPr lang="en-US" dirty="0"/>
          </a:p>
        </p:txBody>
      </p:sp>
      <p:sp>
        <p:nvSpPr>
          <p:cNvPr id="4" name="Rectangle: Rounded Corners 3">
            <a:extLst>
              <a:ext uri="{FF2B5EF4-FFF2-40B4-BE49-F238E27FC236}">
                <a16:creationId xmlns:a16="http://schemas.microsoft.com/office/drawing/2014/main" id="{C69CB77D-A63D-475B-A7ED-BD185CDD7342}"/>
              </a:ext>
            </a:extLst>
          </p:cNvPr>
          <p:cNvSpPr/>
          <p:nvPr/>
        </p:nvSpPr>
        <p:spPr>
          <a:xfrm>
            <a:off x="838200" y="5486400"/>
            <a:ext cx="2743200" cy="429379"/>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495431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1143000"/>
          </a:xfrm>
        </p:spPr>
        <p:txBody>
          <a:bodyPr>
            <a:normAutofit fontScale="90000"/>
          </a:bodyPr>
          <a:lstStyle/>
          <a:p>
            <a:r>
              <a:rPr lang="en-US" dirty="0">
                <a:solidFill>
                  <a:srgbClr val="FF0000"/>
                </a:solidFill>
              </a:rPr>
              <a:t>Separation logic </a:t>
            </a:r>
            <a:r>
              <a:rPr lang="en-US" dirty="0"/>
              <a:t>= </a:t>
            </a:r>
            <a:r>
              <a:rPr lang="en-US" dirty="0">
                <a:solidFill>
                  <a:srgbClr val="0070C0"/>
                </a:solidFill>
              </a:rPr>
              <a:t>Matching logic [Map]</a:t>
            </a:r>
            <a:endParaRPr lang="en-US" dirty="0"/>
          </a:p>
        </p:txBody>
      </p:sp>
      <p:sp>
        <p:nvSpPr>
          <p:cNvPr id="3" name="Content Placeholder 2"/>
          <p:cNvSpPr>
            <a:spLocks noGrp="1"/>
          </p:cNvSpPr>
          <p:nvPr>
            <p:ph idx="1"/>
          </p:nvPr>
        </p:nvSpPr>
        <p:spPr/>
        <p:txBody>
          <a:bodyPr/>
          <a:lstStyle/>
          <a:p>
            <a:r>
              <a:rPr lang="en-US" dirty="0"/>
              <a:t>Consider map model, with some useful axioms</a:t>
            </a:r>
          </a:p>
          <a:p>
            <a:endParaRPr lang="en-US" dirty="0"/>
          </a:p>
          <a:p>
            <a:endParaRPr lang="en-US" dirty="0"/>
          </a:p>
          <a:p>
            <a:endParaRPr lang="en-US" dirty="0"/>
          </a:p>
          <a:p>
            <a:endParaRPr lang="en-US" dirty="0"/>
          </a:p>
          <a:p>
            <a:r>
              <a:rPr lang="en-US" dirty="0"/>
              <a:t>Then we can define map patterns “a la SL”</a:t>
            </a:r>
          </a:p>
        </p:txBody>
      </p:sp>
      <p:pic>
        <p:nvPicPr>
          <p:cNvPr id="4" name="Picture 3"/>
          <p:cNvPicPr>
            <a:picLocks noChangeAspect="1"/>
          </p:cNvPicPr>
          <p:nvPr/>
        </p:nvPicPr>
        <p:blipFill>
          <a:blip r:embed="rId2"/>
          <a:stretch>
            <a:fillRect/>
          </a:stretch>
        </p:blipFill>
        <p:spPr>
          <a:xfrm>
            <a:off x="145961" y="2367756"/>
            <a:ext cx="8991600" cy="1495425"/>
          </a:xfrm>
          <a:prstGeom prst="rect">
            <a:avLst/>
          </a:prstGeom>
        </p:spPr>
      </p:pic>
      <p:pic>
        <p:nvPicPr>
          <p:cNvPr id="5" name="Picture 4"/>
          <p:cNvPicPr>
            <a:picLocks noChangeAspect="1"/>
          </p:cNvPicPr>
          <p:nvPr/>
        </p:nvPicPr>
        <p:blipFill>
          <a:blip r:embed="rId3"/>
          <a:stretch>
            <a:fillRect/>
          </a:stretch>
        </p:blipFill>
        <p:spPr>
          <a:xfrm>
            <a:off x="0" y="3978069"/>
            <a:ext cx="8991600" cy="379824"/>
          </a:xfrm>
          <a:prstGeom prst="rect">
            <a:avLst/>
          </a:prstGeom>
        </p:spPr>
      </p:pic>
      <p:pic>
        <p:nvPicPr>
          <p:cNvPr id="6" name="Picture 5"/>
          <p:cNvPicPr>
            <a:picLocks noChangeAspect="1"/>
          </p:cNvPicPr>
          <p:nvPr/>
        </p:nvPicPr>
        <p:blipFill>
          <a:blip r:embed="rId4"/>
          <a:stretch>
            <a:fillRect/>
          </a:stretch>
        </p:blipFill>
        <p:spPr>
          <a:xfrm>
            <a:off x="1785937" y="5154155"/>
            <a:ext cx="3105150" cy="533400"/>
          </a:xfrm>
          <a:prstGeom prst="rect">
            <a:avLst/>
          </a:prstGeom>
        </p:spPr>
      </p:pic>
      <p:pic>
        <p:nvPicPr>
          <p:cNvPr id="7" name="Picture 6"/>
          <p:cNvPicPr>
            <a:picLocks noChangeAspect="1"/>
          </p:cNvPicPr>
          <p:nvPr/>
        </p:nvPicPr>
        <p:blipFill>
          <a:blip r:embed="rId5"/>
          <a:stretch>
            <a:fillRect/>
          </a:stretch>
        </p:blipFill>
        <p:spPr>
          <a:xfrm>
            <a:off x="1752600" y="5743659"/>
            <a:ext cx="2619375" cy="590550"/>
          </a:xfrm>
          <a:prstGeom prst="rect">
            <a:avLst/>
          </a:prstGeom>
        </p:spPr>
      </p:pic>
      <p:pic>
        <p:nvPicPr>
          <p:cNvPr id="8" name="Picture 7"/>
          <p:cNvPicPr>
            <a:picLocks noChangeAspect="1"/>
          </p:cNvPicPr>
          <p:nvPr/>
        </p:nvPicPr>
        <p:blipFill>
          <a:blip r:embed="rId6"/>
          <a:stretch>
            <a:fillRect/>
          </a:stretch>
        </p:blipFill>
        <p:spPr>
          <a:xfrm>
            <a:off x="1752600" y="6238371"/>
            <a:ext cx="6276975" cy="495300"/>
          </a:xfrm>
          <a:prstGeom prst="rect">
            <a:avLst/>
          </a:prstGeom>
        </p:spPr>
      </p:pic>
      <p:sp>
        <p:nvSpPr>
          <p:cNvPr id="9" name="Slide Number Placeholder 8"/>
          <p:cNvSpPr>
            <a:spLocks noGrp="1"/>
          </p:cNvSpPr>
          <p:nvPr>
            <p:ph type="sldNum" sz="quarter" idx="12"/>
          </p:nvPr>
        </p:nvSpPr>
        <p:spPr/>
        <p:txBody>
          <a:bodyPr/>
          <a:lstStyle/>
          <a:p>
            <a:fld id="{B6F15528-21DE-4FAA-801E-634DDDAF4B2B}" type="slidenum">
              <a:rPr lang="en-US" smtClean="0"/>
              <a:pPr/>
              <a:t>41</a:t>
            </a:fld>
            <a:endParaRPr lang="en-US" dirty="0"/>
          </a:p>
        </p:txBody>
      </p:sp>
    </p:spTree>
    <p:extLst>
      <p:ext uri="{BB962C8B-B14F-4D97-AF65-F5344CB8AC3E}">
        <p14:creationId xmlns:p14="http://schemas.microsoft.com/office/powerpoint/2010/main" val="3122328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Separation Logic Derivations Using the Generic Matching logic Proof System</a:t>
            </a:r>
          </a:p>
        </p:txBody>
      </p:sp>
      <p:sp>
        <p:nvSpPr>
          <p:cNvPr id="3" name="Content Placeholder 2"/>
          <p:cNvSpPr>
            <a:spLocks noGrp="1"/>
          </p:cNvSpPr>
          <p:nvPr>
            <p:ph idx="1"/>
          </p:nvPr>
        </p:nvSpPr>
        <p:spPr>
          <a:xfrm>
            <a:off x="228600" y="1570037"/>
            <a:ext cx="8610600" cy="4525963"/>
          </a:xfrm>
        </p:spPr>
        <p:txBody>
          <a:bodyPr>
            <a:normAutofit/>
          </a:bodyPr>
          <a:lstStyle/>
          <a:p>
            <a:pPr marL="0" indent="0">
              <a:buNone/>
            </a:pPr>
            <a:endParaRPr lang="en-US" sz="2400" dirty="0"/>
          </a:p>
          <a:p>
            <a:r>
              <a:rPr lang="en-US" sz="2400" dirty="0"/>
              <a:t>Sample derivation for the “separation logic” theory:</a:t>
            </a:r>
          </a:p>
          <a:p>
            <a:endParaRPr lang="en-US" sz="2400" dirty="0"/>
          </a:p>
          <a:p>
            <a:endParaRPr lang="en-US" sz="2400" dirty="0"/>
          </a:p>
          <a:p>
            <a:endParaRPr lang="en-US" sz="2400" dirty="0"/>
          </a:p>
          <a:p>
            <a:endParaRPr lang="en-US" sz="2400" dirty="0"/>
          </a:p>
          <a:p>
            <a:endParaRPr lang="en-US" sz="2400" dirty="0"/>
          </a:p>
          <a:p>
            <a:r>
              <a:rPr lang="en-US" sz="2400" dirty="0"/>
              <a:t>Local reasoning globalized (“structural framing” for free!)</a:t>
            </a:r>
          </a:p>
          <a:p>
            <a:pPr lvl="1"/>
            <a:r>
              <a:rPr lang="en-US" sz="2000" dirty="0"/>
              <a:t>Above derivation can be lifted to whole configuration</a:t>
            </a:r>
          </a:p>
          <a:p>
            <a:endParaRPr lang="en-US" sz="2400" dirty="0"/>
          </a:p>
        </p:txBody>
      </p:sp>
      <p:pic>
        <p:nvPicPr>
          <p:cNvPr id="4" name="Picture 3"/>
          <p:cNvPicPr>
            <a:picLocks noChangeAspect="1"/>
          </p:cNvPicPr>
          <p:nvPr/>
        </p:nvPicPr>
        <p:blipFill>
          <a:blip r:embed="rId2"/>
          <a:stretch>
            <a:fillRect/>
          </a:stretch>
        </p:blipFill>
        <p:spPr>
          <a:xfrm>
            <a:off x="239421" y="2743200"/>
            <a:ext cx="8675979" cy="1371600"/>
          </a:xfrm>
          <a:prstGeom prst="rect">
            <a:avLst/>
          </a:prstGeom>
        </p:spPr>
      </p:pic>
      <p:pic>
        <p:nvPicPr>
          <p:cNvPr id="6" name="Picture 5"/>
          <p:cNvPicPr>
            <a:picLocks noChangeAspect="1"/>
          </p:cNvPicPr>
          <p:nvPr/>
        </p:nvPicPr>
        <p:blipFill>
          <a:blip r:embed="rId3"/>
          <a:stretch>
            <a:fillRect/>
          </a:stretch>
        </p:blipFill>
        <p:spPr>
          <a:xfrm>
            <a:off x="304800" y="5715000"/>
            <a:ext cx="7705725" cy="428625"/>
          </a:xfrm>
          <a:prstGeom prst="rect">
            <a:avLst/>
          </a:prstGeom>
        </p:spPr>
      </p:pic>
      <p:pic>
        <p:nvPicPr>
          <p:cNvPr id="7" name="Picture 6"/>
          <p:cNvPicPr>
            <a:picLocks noChangeAspect="1"/>
          </p:cNvPicPr>
          <p:nvPr/>
        </p:nvPicPr>
        <p:blipFill>
          <a:blip r:embed="rId4"/>
          <a:stretch>
            <a:fillRect/>
          </a:stretch>
        </p:blipFill>
        <p:spPr>
          <a:xfrm>
            <a:off x="2667000" y="6176895"/>
            <a:ext cx="3924300" cy="485775"/>
          </a:xfrm>
          <a:prstGeom prst="rect">
            <a:avLst/>
          </a:prstGeom>
        </p:spPr>
      </p:pic>
      <p:sp>
        <p:nvSpPr>
          <p:cNvPr id="8" name="Rounded Rectangle 7"/>
          <p:cNvSpPr/>
          <p:nvPr/>
        </p:nvSpPr>
        <p:spPr>
          <a:xfrm>
            <a:off x="258738" y="2768956"/>
            <a:ext cx="3341979" cy="304800"/>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343401" y="3733800"/>
            <a:ext cx="1295400" cy="304800"/>
          </a:xfrm>
          <a:prstGeom prst="round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899982" y="5740756"/>
            <a:ext cx="3424618" cy="304800"/>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390366" y="6241961"/>
            <a:ext cx="1486434" cy="304800"/>
          </a:xfrm>
          <a:prstGeom prst="round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3130332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Expressiveness</a:t>
            </a:r>
          </a:p>
        </p:txBody>
      </p:sp>
      <p:sp>
        <p:nvSpPr>
          <p:cNvPr id="3" name="Content Placeholder 2"/>
          <p:cNvSpPr>
            <a:spLocks noGrp="1"/>
          </p:cNvSpPr>
          <p:nvPr>
            <p:ph idx="1"/>
          </p:nvPr>
        </p:nvSpPr>
        <p:spPr>
          <a:xfrm>
            <a:off x="457200" y="1600199"/>
            <a:ext cx="8534400" cy="5334001"/>
          </a:xfrm>
        </p:spPr>
        <p:txBody>
          <a:bodyPr>
            <a:normAutofit fontScale="92500" lnSpcReduction="10000"/>
          </a:bodyPr>
          <a:lstStyle/>
          <a:p>
            <a:r>
              <a:rPr lang="en-US" dirty="0"/>
              <a:t>Important logics for program reasoning can be framed as matching logic theories / notations</a:t>
            </a:r>
          </a:p>
          <a:p>
            <a:pPr lvl="1"/>
            <a:r>
              <a:rPr lang="en-US" dirty="0"/>
              <a:t>First-order logic</a:t>
            </a:r>
          </a:p>
          <a:p>
            <a:pPr lvl="2"/>
            <a:r>
              <a:rPr lang="en-US" dirty="0"/>
              <a:t>Equality, membership, </a:t>
            </a:r>
            <a:r>
              <a:rPr lang="en-US" dirty="0" err="1"/>
              <a:t>definedness</a:t>
            </a:r>
            <a:r>
              <a:rPr lang="en-US" dirty="0"/>
              <a:t>, partial functions</a:t>
            </a:r>
          </a:p>
          <a:p>
            <a:pPr lvl="1"/>
            <a:r>
              <a:rPr lang="en-US" dirty="0"/>
              <a:t>Lambda / mu calculi (least/largest fixed points)</a:t>
            </a:r>
          </a:p>
          <a:p>
            <a:pPr lvl="1"/>
            <a:r>
              <a:rPr lang="en-US" dirty="0"/>
              <a:t>Modal logics</a:t>
            </a:r>
          </a:p>
          <a:p>
            <a:pPr lvl="1"/>
            <a:r>
              <a:rPr lang="en-US" dirty="0"/>
              <a:t>Hoare logics</a:t>
            </a:r>
          </a:p>
          <a:p>
            <a:pPr lvl="1"/>
            <a:r>
              <a:rPr lang="en-US" dirty="0"/>
              <a:t>Dynamic logics</a:t>
            </a:r>
          </a:p>
          <a:p>
            <a:pPr lvl="1"/>
            <a:r>
              <a:rPr lang="en-US" dirty="0"/>
              <a:t>LTL, CTL, CTL*</a:t>
            </a:r>
          </a:p>
          <a:p>
            <a:pPr lvl="1"/>
            <a:r>
              <a:rPr lang="en-US" dirty="0"/>
              <a:t>Separation logic</a:t>
            </a:r>
          </a:p>
          <a:p>
            <a:pPr lvl="1"/>
            <a:r>
              <a:rPr lang="en-US" dirty="0"/>
              <a:t>Reachability logic</a:t>
            </a:r>
          </a:p>
          <a:p>
            <a:pPr lvl="1"/>
            <a:r>
              <a:rPr lang="en-US" dirty="0"/>
              <a:t>…</a:t>
            </a:r>
          </a:p>
        </p:txBody>
      </p:sp>
      <p:sp>
        <p:nvSpPr>
          <p:cNvPr id="4" name="Rectangle: Rounded Corners 3">
            <a:extLst>
              <a:ext uri="{FF2B5EF4-FFF2-40B4-BE49-F238E27FC236}">
                <a16:creationId xmlns:a16="http://schemas.microsoft.com/office/drawing/2014/main" id="{C69CB77D-A63D-475B-A7ED-BD185CDD7342}"/>
              </a:ext>
            </a:extLst>
          </p:cNvPr>
          <p:cNvSpPr/>
          <p:nvPr/>
        </p:nvSpPr>
        <p:spPr>
          <a:xfrm>
            <a:off x="838200" y="5943600"/>
            <a:ext cx="2895600" cy="429379"/>
          </a:xfrm>
          <a:prstGeom prst="roundRect">
            <a:avLst/>
          </a:prstGeom>
          <a:solidFill>
            <a:srgbClr val="FFC000">
              <a:alpha val="12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342188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dirty="0"/>
              <a:t>Reachability Logic (Semantics of K)</a:t>
            </a:r>
            <a:br>
              <a:rPr lang="en-US" dirty="0"/>
            </a:br>
            <a:r>
              <a:rPr lang="en-US" dirty="0">
                <a:solidFill>
                  <a:schemeClr val="bg1">
                    <a:lumMod val="65000"/>
                  </a:schemeClr>
                </a:solidFill>
              </a:rPr>
              <a:t>[LICS’13, RTA’14, RTA’15,OOPLSA’16]</a:t>
            </a:r>
            <a:endParaRPr lang="en-US" dirty="0"/>
          </a:p>
        </p:txBody>
      </p:sp>
      <p:sp>
        <p:nvSpPr>
          <p:cNvPr id="3" name="Content Placeholder 2"/>
          <p:cNvSpPr>
            <a:spLocks noGrp="1"/>
          </p:cNvSpPr>
          <p:nvPr>
            <p:ph idx="1"/>
          </p:nvPr>
        </p:nvSpPr>
        <p:spPr>
          <a:xfrm>
            <a:off x="457200" y="1600200"/>
            <a:ext cx="8305800" cy="4525963"/>
          </a:xfrm>
        </p:spPr>
        <p:txBody>
          <a:bodyPr>
            <a:normAutofit fontScale="92500" lnSpcReduction="10000"/>
          </a:bodyPr>
          <a:lstStyle/>
          <a:p>
            <a:r>
              <a:rPr lang="en-US" dirty="0"/>
              <a:t>“Rewrite” rules over matching logic patterns:</a:t>
            </a:r>
          </a:p>
          <a:p>
            <a:endParaRPr lang="en-US" dirty="0"/>
          </a:p>
          <a:p>
            <a:endParaRPr lang="en-US" dirty="0"/>
          </a:p>
          <a:p>
            <a:pPr marL="0" indent="0">
              <a:buNone/>
            </a:pPr>
            <a:r>
              <a:rPr lang="en-US" dirty="0"/>
              <a:t>(generalize to conditional rules)</a:t>
            </a:r>
          </a:p>
          <a:p>
            <a:r>
              <a:rPr lang="en-US" dirty="0"/>
              <a:t>Since patterns generalize terms, matching logic reachability rules capture term rewriting rules</a:t>
            </a:r>
          </a:p>
          <a:p>
            <a:r>
              <a:rPr lang="en-US" dirty="0"/>
              <a:t>Moreover, deals naturally with side conditions:</a:t>
            </a:r>
          </a:p>
          <a:p>
            <a:endParaRPr lang="en-US" dirty="0"/>
          </a:p>
          <a:p>
            <a:pPr marL="0" indent="0">
              <a:buNone/>
            </a:pPr>
            <a:r>
              <a:rPr lang="en-US" dirty="0"/>
              <a:t>                                    turn into</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286000"/>
            <a:ext cx="1809750" cy="6354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486400"/>
            <a:ext cx="1943100"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5476875"/>
            <a:ext cx="2276475" cy="542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dirty="0"/>
          </a:p>
        </p:txBody>
      </p:sp>
      <p:sp>
        <p:nvSpPr>
          <p:cNvPr id="10" name="Rounded Rectangular Callout 13">
            <a:extLst>
              <a:ext uri="{FF2B5EF4-FFF2-40B4-BE49-F238E27FC236}">
                <a16:creationId xmlns:a16="http://schemas.microsoft.com/office/drawing/2014/main" id="{DC167A9E-9245-4816-BD72-45DEE16075EF}"/>
              </a:ext>
            </a:extLst>
          </p:cNvPr>
          <p:cNvSpPr/>
          <p:nvPr/>
        </p:nvSpPr>
        <p:spPr>
          <a:xfrm>
            <a:off x="3505200" y="2057400"/>
            <a:ext cx="5486400" cy="1006342"/>
          </a:xfrm>
          <a:prstGeom prst="wedgeRoundRectCallout">
            <a:avLst>
              <a:gd name="adj1" fmla="val -57516"/>
              <a:gd name="adj2" fmla="val -919"/>
              <a:gd name="adj3" fmla="val 16667"/>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Can be expressed in matching logic:</a:t>
            </a:r>
          </a:p>
          <a:p>
            <a:pPr algn="ctr"/>
            <a:r>
              <a:rPr lang="en-US" sz="2800" dirty="0">
                <a:solidFill>
                  <a:schemeClr val="tx1"/>
                </a:solidFill>
                <a:sym typeface="Symbol" panose="05050102010706020507" pitchFamily="18" charset="2"/>
              </a:rPr>
              <a:t>  (’)        is “weak eventually”</a:t>
            </a:r>
            <a:endParaRPr lang="en-US" sz="2800" dirty="0">
              <a:solidFill>
                <a:schemeClr val="tx1"/>
              </a:solidFill>
            </a:endParaRPr>
          </a:p>
        </p:txBody>
      </p:sp>
    </p:spTree>
    <p:extLst>
      <p:ext uri="{BB962C8B-B14F-4D97-AF65-F5344CB8AC3E}">
        <p14:creationId xmlns:p14="http://schemas.microsoft.com/office/powerpoint/2010/main" val="5844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Expressiveness of Reachability Rules</a:t>
            </a:r>
          </a:p>
        </p:txBody>
      </p:sp>
      <p:sp>
        <p:nvSpPr>
          <p:cNvPr id="3" name="Content Placeholder 2"/>
          <p:cNvSpPr>
            <a:spLocks noGrp="1"/>
          </p:cNvSpPr>
          <p:nvPr>
            <p:ph idx="1"/>
          </p:nvPr>
        </p:nvSpPr>
        <p:spPr>
          <a:xfrm>
            <a:off x="457200" y="2133600"/>
            <a:ext cx="8229600" cy="4525963"/>
          </a:xfrm>
        </p:spPr>
        <p:txBody>
          <a:bodyPr/>
          <a:lstStyle/>
          <a:p>
            <a:r>
              <a:rPr lang="en-US" dirty="0"/>
              <a:t>Capture operational semantics rules:</a:t>
            </a:r>
          </a:p>
          <a:p>
            <a:endParaRPr lang="en-US" dirty="0"/>
          </a:p>
          <a:p>
            <a:endParaRPr lang="en-US" dirty="0"/>
          </a:p>
          <a:p>
            <a:endParaRPr lang="en-US" dirty="0"/>
          </a:p>
          <a:p>
            <a:r>
              <a:rPr lang="en-US" dirty="0"/>
              <a:t>Capture Hoare Triples: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895600"/>
            <a:ext cx="52578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027" y="3505200"/>
            <a:ext cx="4619625"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4530436"/>
            <a:ext cx="2409825" cy="504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5334000"/>
            <a:ext cx="4933950"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2423" y="6000750"/>
            <a:ext cx="539115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dirty="0"/>
          </a:p>
        </p:txBody>
      </p:sp>
      <p:pic>
        <p:nvPicPr>
          <p:cNvPr id="10" name="Picture 3">
            <a:extLst>
              <a:ext uri="{FF2B5EF4-FFF2-40B4-BE49-F238E27FC236}">
                <a16:creationId xmlns:a16="http://schemas.microsoft.com/office/drawing/2014/main" id="{44E6C0A8-8428-46F6-A4D1-5882DC5D11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1371600"/>
            <a:ext cx="1809750" cy="6354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557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Reachability Logic</a:t>
            </a:r>
          </a:p>
        </p:txBody>
      </p:sp>
      <p:sp>
        <p:nvSpPr>
          <p:cNvPr id="3" name="Content Placeholder 2"/>
          <p:cNvSpPr>
            <a:spLocks noGrp="1"/>
          </p:cNvSpPr>
          <p:nvPr>
            <p:ph idx="1"/>
          </p:nvPr>
        </p:nvSpPr>
        <p:spPr>
          <a:xfrm>
            <a:off x="457200" y="1600200"/>
            <a:ext cx="8534400" cy="4876800"/>
          </a:xfrm>
        </p:spPr>
        <p:txBody>
          <a:bodyPr>
            <a:normAutofit fontScale="92500" lnSpcReduction="10000"/>
          </a:bodyPr>
          <a:lstStyle/>
          <a:p>
            <a:r>
              <a:rPr lang="en-US" dirty="0">
                <a:solidFill>
                  <a:srgbClr val="0070C0"/>
                </a:solidFill>
              </a:rPr>
              <a:t>New</a:t>
            </a:r>
            <a:r>
              <a:rPr lang="en-US" dirty="0"/>
              <a:t>: definable in matching logic</a:t>
            </a:r>
          </a:p>
          <a:p>
            <a:pPr lvl="1"/>
            <a:r>
              <a:rPr lang="en-US" dirty="0"/>
              <a:t>All proof rules below can be proved as theorems</a:t>
            </a:r>
          </a:p>
          <a:p>
            <a:r>
              <a:rPr lang="en-US" dirty="0"/>
              <a:t>Language-independent proof system for deriving </a:t>
            </a:r>
            <a:r>
              <a:rPr lang="en-US" dirty="0" err="1"/>
              <a:t>sequents</a:t>
            </a:r>
            <a:r>
              <a:rPr lang="en-US" dirty="0"/>
              <a:t> of the form</a:t>
            </a:r>
          </a:p>
          <a:p>
            <a:endParaRPr lang="en-US" dirty="0"/>
          </a:p>
          <a:p>
            <a:endParaRPr lang="en-US" dirty="0"/>
          </a:p>
          <a:p>
            <a:pPr marL="0" indent="0">
              <a:buNone/>
            </a:pPr>
            <a:r>
              <a:rPr lang="en-US" dirty="0"/>
              <a:t>where </a:t>
            </a:r>
            <a:r>
              <a:rPr lang="en-US" b="1" i="1" dirty="0">
                <a:latin typeface="Curlz MT" panose="04040404050702020202" pitchFamily="82" charset="0"/>
              </a:rPr>
              <a:t>A</a:t>
            </a:r>
            <a:r>
              <a:rPr lang="en-US" dirty="0"/>
              <a:t> (axioms) and </a:t>
            </a:r>
            <a:r>
              <a:rPr lang="en-US" b="1" i="1" dirty="0">
                <a:latin typeface="Curlz MT" panose="04040404050702020202" pitchFamily="82" charset="0"/>
              </a:rPr>
              <a:t>C</a:t>
            </a:r>
            <a:r>
              <a:rPr lang="en-US" dirty="0"/>
              <a:t> (circularities) are sets of reachability rules</a:t>
            </a:r>
          </a:p>
          <a:p>
            <a:r>
              <a:rPr lang="en-US" dirty="0"/>
              <a:t>Intuitively: </a:t>
            </a:r>
            <a:r>
              <a:rPr lang="en-US" dirty="0">
                <a:solidFill>
                  <a:srgbClr val="0070C0"/>
                </a:solidFill>
              </a:rPr>
              <a:t>symbolic execution </a:t>
            </a:r>
            <a:r>
              <a:rPr lang="en-US" dirty="0"/>
              <a:t>with operational semantics + reasoning with </a:t>
            </a:r>
            <a:r>
              <a:rPr lang="en-US" dirty="0">
                <a:solidFill>
                  <a:srgbClr val="0070C0"/>
                </a:solidFill>
              </a:rPr>
              <a:t>cyclic behaviors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5" y="3581400"/>
            <a:ext cx="333375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dirty="0"/>
          </a:p>
        </p:txBody>
      </p:sp>
    </p:spTree>
    <p:extLst>
      <p:ext uri="{BB962C8B-B14F-4D97-AF65-F5344CB8AC3E}">
        <p14:creationId xmlns:p14="http://schemas.microsoft.com/office/powerpoint/2010/main" val="736381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System for Reachability</a:t>
            </a:r>
          </a:p>
        </p:txBody>
      </p:sp>
      <p:sp>
        <p:nvSpPr>
          <p:cNvPr id="3" name="Content Placeholder 2"/>
          <p:cNvSpPr>
            <a:spLocks noGrp="1"/>
          </p:cNvSpPr>
          <p:nvPr>
            <p:ph idx="1"/>
          </p:nvPr>
        </p:nvSpPr>
        <p:spPr>
          <a:xfrm>
            <a:off x="137049" y="1981200"/>
            <a:ext cx="3749151" cy="4495800"/>
          </a:xfrm>
        </p:spPr>
        <p:txBody>
          <a:bodyPr>
            <a:noAutofit/>
          </a:bodyPr>
          <a:lstStyle/>
          <a:p>
            <a:pPr marL="0" lvl="1" indent="0">
              <a:buNone/>
            </a:pPr>
            <a:r>
              <a:rPr lang="en-US" dirty="0"/>
              <a:t>Proves any reachability property of any lang., including </a:t>
            </a:r>
            <a:r>
              <a:rPr lang="en-US" sz="2800" dirty="0"/>
              <a:t>anything that Hoare logic can (proofs of comparable size)</a:t>
            </a:r>
          </a:p>
          <a:p>
            <a:pPr marL="0" indent="0">
              <a:buNone/>
            </a:pPr>
            <a:r>
              <a:rPr lang="en-US" sz="2400" dirty="0">
                <a:solidFill>
                  <a:schemeClr val="bg1">
                    <a:lumMod val="65000"/>
                  </a:schemeClr>
                </a:solidFill>
              </a:rPr>
              <a:t>[FM’12]</a:t>
            </a:r>
            <a:endParaRPr lang="en-US" sz="2400" dirty="0"/>
          </a:p>
          <a:p>
            <a:pPr marL="0" indent="0">
              <a:buNone/>
            </a:pPr>
            <a:r>
              <a:rPr lang="en-US" sz="2800" dirty="0"/>
              <a:t>Sound (partially correct) and relatively complete</a:t>
            </a:r>
          </a:p>
          <a:p>
            <a:pPr marL="0" indent="0">
              <a:buNone/>
            </a:pPr>
            <a:r>
              <a:rPr lang="en-US" sz="2400" dirty="0">
                <a:solidFill>
                  <a:schemeClr val="bg1">
                    <a:lumMod val="65000"/>
                  </a:schemeClr>
                </a:solidFill>
              </a:rPr>
              <a:t>[ICALP’12], [OOPSLA’12],</a:t>
            </a:r>
          </a:p>
          <a:p>
            <a:pPr marL="0" indent="0">
              <a:buNone/>
            </a:pPr>
            <a:r>
              <a:rPr lang="en-US" sz="2400" dirty="0">
                <a:solidFill>
                  <a:schemeClr val="bg1">
                    <a:lumMod val="65000"/>
                  </a:schemeClr>
                </a:solidFill>
              </a:rPr>
              <a:t>[LICS’13], [RTA’14]</a:t>
            </a:r>
          </a:p>
        </p:txBody>
      </p:sp>
      <p:pic>
        <p:nvPicPr>
          <p:cNvPr id="5" name="Picture 4"/>
          <p:cNvPicPr>
            <a:picLocks noChangeAspect="1"/>
          </p:cNvPicPr>
          <p:nvPr/>
        </p:nvPicPr>
        <p:blipFill>
          <a:blip r:embed="rId3"/>
          <a:stretch>
            <a:fillRect/>
          </a:stretch>
        </p:blipFill>
        <p:spPr>
          <a:xfrm>
            <a:off x="3733800" y="1905000"/>
            <a:ext cx="5362575" cy="4648200"/>
          </a:xfrm>
          <a:prstGeom prst="rect">
            <a:avLst/>
          </a:prstGeom>
        </p:spPr>
      </p:pic>
      <p:sp>
        <p:nvSpPr>
          <p:cNvPr id="4" name="Rounded Rectangle 3"/>
          <p:cNvSpPr/>
          <p:nvPr/>
        </p:nvSpPr>
        <p:spPr>
          <a:xfrm>
            <a:off x="3733800" y="1752600"/>
            <a:ext cx="5362575" cy="4953000"/>
          </a:xfrm>
          <a:prstGeom prst="roundRect">
            <a:avLst>
              <a:gd name="adj" fmla="val 10789"/>
            </a:avLst>
          </a:prstGeom>
          <a:solidFill>
            <a:srgbClr val="00B0F0">
              <a:alpha val="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47</a:t>
            </a:fld>
            <a:endParaRPr lang="en-US" dirty="0"/>
          </a:p>
        </p:txBody>
      </p:sp>
      <p:sp>
        <p:nvSpPr>
          <p:cNvPr id="8" name="Explosion: 8 Points 7">
            <a:extLst>
              <a:ext uri="{FF2B5EF4-FFF2-40B4-BE49-F238E27FC236}">
                <a16:creationId xmlns:a16="http://schemas.microsoft.com/office/drawing/2014/main" id="{306B81C8-842E-4E39-9E13-94332D3F4F0D}"/>
              </a:ext>
            </a:extLst>
          </p:cNvPr>
          <p:cNvSpPr/>
          <p:nvPr/>
        </p:nvSpPr>
        <p:spPr>
          <a:xfrm>
            <a:off x="3352800" y="1295400"/>
            <a:ext cx="5867400" cy="5715000"/>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Can be proved as theorems in matching logic</a:t>
            </a:r>
          </a:p>
        </p:txBody>
      </p:sp>
    </p:spTree>
    <p:extLst>
      <p:ext uri="{BB962C8B-B14F-4D97-AF65-F5344CB8AC3E}">
        <p14:creationId xmlns:p14="http://schemas.microsoft.com/office/powerpoint/2010/main" val="60460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534400" cy="1143000"/>
          </a:xfrm>
        </p:spPr>
        <p:txBody>
          <a:bodyPr>
            <a:normAutofit fontScale="90000"/>
          </a:bodyPr>
          <a:lstStyle/>
          <a:p>
            <a:r>
              <a:rPr lang="en-US" dirty="0"/>
              <a:t>Traditional Verification vs. Our Approach</a:t>
            </a:r>
          </a:p>
        </p:txBody>
      </p:sp>
      <p:sp>
        <p:nvSpPr>
          <p:cNvPr id="3" name="Content Placeholder 2"/>
          <p:cNvSpPr>
            <a:spLocks noGrp="1"/>
          </p:cNvSpPr>
          <p:nvPr>
            <p:ph idx="1"/>
          </p:nvPr>
        </p:nvSpPr>
        <p:spPr/>
        <p:txBody>
          <a:bodyPr/>
          <a:lstStyle/>
          <a:p>
            <a:pPr marL="0" indent="0">
              <a:buNone/>
            </a:pPr>
            <a:r>
              <a:rPr lang="en-US" dirty="0"/>
              <a:t>Traditional proof systems: </a:t>
            </a:r>
            <a:r>
              <a:rPr lang="en-US" dirty="0">
                <a:solidFill>
                  <a:srgbClr val="FF0000"/>
                </a:solidFill>
              </a:rPr>
              <a:t>language-specific</a:t>
            </a:r>
          </a:p>
          <a:p>
            <a:endParaRPr lang="en-US" dirty="0"/>
          </a:p>
          <a:p>
            <a:endParaRPr lang="en-US" dirty="0"/>
          </a:p>
          <a:p>
            <a:endParaRPr lang="en-US" dirty="0"/>
          </a:p>
          <a:p>
            <a:endParaRPr lang="en-US" sz="1800" dirty="0"/>
          </a:p>
          <a:p>
            <a:pPr marL="0" indent="0">
              <a:buNone/>
            </a:pPr>
            <a:r>
              <a:rPr lang="en-US" dirty="0"/>
              <a:t>Our proof system: </a:t>
            </a:r>
            <a:r>
              <a:rPr lang="en-US" dirty="0">
                <a:solidFill>
                  <a:srgbClr val="0070C0"/>
                </a:solidFill>
              </a:rPr>
              <a:t>language-independent</a:t>
            </a:r>
          </a:p>
        </p:txBody>
      </p:sp>
      <p:grpSp>
        <p:nvGrpSpPr>
          <p:cNvPr id="6" name="Group 5"/>
          <p:cNvGrpSpPr/>
          <p:nvPr/>
        </p:nvGrpSpPr>
        <p:grpSpPr>
          <a:xfrm>
            <a:off x="2209800" y="2209800"/>
            <a:ext cx="4953000" cy="2057400"/>
            <a:chOff x="1524000" y="3680452"/>
            <a:chExt cx="6248400" cy="2637221"/>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229" y="3680452"/>
              <a:ext cx="5423970" cy="1095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181600"/>
              <a:ext cx="6248400" cy="1136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7" name="Group 6"/>
          <p:cNvGrpSpPr/>
          <p:nvPr/>
        </p:nvGrpSpPr>
        <p:grpSpPr>
          <a:xfrm>
            <a:off x="1609725" y="5124450"/>
            <a:ext cx="6619875" cy="1657350"/>
            <a:chOff x="2371725" y="5124450"/>
            <a:chExt cx="6619875" cy="165735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488" y="5934075"/>
              <a:ext cx="4391025" cy="847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725" y="5124450"/>
              <a:ext cx="6619875" cy="742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8" name="Slide Number Placeholder 7"/>
          <p:cNvSpPr>
            <a:spLocks noGrp="1"/>
          </p:cNvSpPr>
          <p:nvPr>
            <p:ph type="sldNum" sz="quarter" idx="12"/>
          </p:nvPr>
        </p:nvSpPr>
        <p:spPr/>
        <p:txBody>
          <a:bodyPr/>
          <a:lstStyle/>
          <a:p>
            <a:fld id="{B6F15528-21DE-4FAA-801E-634DDDAF4B2B}" type="slidenum">
              <a:rPr lang="en-US" smtClean="0"/>
              <a:pPr/>
              <a:t>48</a:t>
            </a:fld>
            <a:endParaRPr lang="en-US" dirty="0"/>
          </a:p>
        </p:txBody>
      </p:sp>
    </p:spTree>
    <p:extLst>
      <p:ext uri="{BB962C8B-B14F-4D97-AF65-F5344CB8AC3E}">
        <p14:creationId xmlns:p14="http://schemas.microsoft.com/office/powerpoint/2010/main" val="838901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534400" cy="1143000"/>
          </a:xfrm>
        </p:spPr>
        <p:txBody>
          <a:bodyPr>
            <a:normAutofit fontScale="90000"/>
          </a:bodyPr>
          <a:lstStyle/>
          <a:p>
            <a:r>
              <a:rPr lang="en-US" dirty="0"/>
              <a:t>Traditional Verification vs. Our Approach</a:t>
            </a:r>
          </a:p>
        </p:txBody>
      </p:sp>
      <p:sp>
        <p:nvSpPr>
          <p:cNvPr id="3" name="Content Placeholder 2"/>
          <p:cNvSpPr>
            <a:spLocks noGrp="1"/>
          </p:cNvSpPr>
          <p:nvPr>
            <p:ph idx="1"/>
          </p:nvPr>
        </p:nvSpPr>
        <p:spPr/>
        <p:txBody>
          <a:bodyPr/>
          <a:lstStyle/>
          <a:p>
            <a:pPr marL="0" indent="0">
              <a:buNone/>
            </a:pPr>
            <a:r>
              <a:rPr lang="en-US" dirty="0"/>
              <a:t>Traditional proof systems: </a:t>
            </a:r>
            <a:r>
              <a:rPr lang="en-US" dirty="0">
                <a:solidFill>
                  <a:srgbClr val="FF0000"/>
                </a:solidFill>
              </a:rPr>
              <a:t>language-specific</a:t>
            </a:r>
          </a:p>
          <a:p>
            <a:endParaRPr lang="en-US" dirty="0"/>
          </a:p>
          <a:p>
            <a:endParaRPr lang="en-US" dirty="0"/>
          </a:p>
          <a:p>
            <a:endParaRPr lang="en-US" dirty="0"/>
          </a:p>
          <a:p>
            <a:endParaRPr lang="en-US" sz="1800" dirty="0"/>
          </a:p>
          <a:p>
            <a:pPr marL="0" indent="0">
              <a:buNone/>
            </a:pPr>
            <a:r>
              <a:rPr lang="en-US" dirty="0"/>
              <a:t>Our proof system: </a:t>
            </a:r>
            <a:r>
              <a:rPr lang="en-US" dirty="0">
                <a:solidFill>
                  <a:srgbClr val="0070C0"/>
                </a:solidFill>
              </a:rPr>
              <a:t>language-independent</a:t>
            </a:r>
          </a:p>
        </p:txBody>
      </p:sp>
      <p:grpSp>
        <p:nvGrpSpPr>
          <p:cNvPr id="7" name="Group 6"/>
          <p:cNvGrpSpPr/>
          <p:nvPr/>
        </p:nvGrpSpPr>
        <p:grpSpPr>
          <a:xfrm>
            <a:off x="1609725" y="5124450"/>
            <a:ext cx="6619875" cy="1657350"/>
            <a:chOff x="2371725" y="5124450"/>
            <a:chExt cx="6619875" cy="165735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5934075"/>
              <a:ext cx="4391025" cy="847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25" y="5124450"/>
              <a:ext cx="6619875" cy="742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8" name="Slide Number Placeholder 7"/>
          <p:cNvSpPr>
            <a:spLocks noGrp="1"/>
          </p:cNvSpPr>
          <p:nvPr>
            <p:ph type="sldNum" sz="quarter" idx="12"/>
          </p:nvPr>
        </p:nvSpPr>
        <p:spPr/>
        <p:txBody>
          <a:bodyPr/>
          <a:lstStyle/>
          <a:p>
            <a:fld id="{B6F15528-21DE-4FAA-801E-634DDDAF4B2B}" type="slidenum">
              <a:rPr lang="en-US" smtClean="0"/>
              <a:pPr/>
              <a:t>49</a:t>
            </a:fld>
            <a:endParaRPr lang="en-US" dirty="0"/>
          </a:p>
        </p:txBody>
      </p:sp>
      <p:pic>
        <p:nvPicPr>
          <p:cNvPr id="12" name="Picture 11"/>
          <p:cNvPicPr>
            <a:picLocks noChangeAspect="1"/>
          </p:cNvPicPr>
          <p:nvPr/>
        </p:nvPicPr>
        <p:blipFill>
          <a:blip r:embed="rId4"/>
          <a:stretch>
            <a:fillRect/>
          </a:stretch>
        </p:blipFill>
        <p:spPr>
          <a:xfrm>
            <a:off x="838200" y="2362200"/>
            <a:ext cx="8115300" cy="1828800"/>
          </a:xfrm>
          <a:prstGeom prst="rect">
            <a:avLst/>
          </a:prstGeom>
          <a:solidFill>
            <a:schemeClr val="bg1"/>
          </a:solidFill>
          <a:ln>
            <a:noFill/>
          </a:ln>
          <a:effectLst/>
        </p:spPr>
      </p:pic>
    </p:spTree>
    <p:extLst>
      <p:ext uri="{BB962C8B-B14F-4D97-AF65-F5344CB8AC3E}">
        <p14:creationId xmlns:p14="http://schemas.microsoft.com/office/powerpoint/2010/main" val="750136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Complete K Definition of </a:t>
            </a:r>
            <a:r>
              <a:rPr lang="en-US" dirty="0" err="1"/>
              <a:t>KernelC</a:t>
            </a:r>
            <a:endParaRPr lang="en-US" dirty="0"/>
          </a:p>
        </p:txBody>
      </p:sp>
      <p:grpSp>
        <p:nvGrpSpPr>
          <p:cNvPr id="8" name="Group 7"/>
          <p:cNvGrpSpPr/>
          <p:nvPr/>
        </p:nvGrpSpPr>
        <p:grpSpPr>
          <a:xfrm>
            <a:off x="739781" y="1371600"/>
            <a:ext cx="7658475" cy="5486400"/>
            <a:chOff x="739781" y="1371600"/>
            <a:chExt cx="7658475" cy="548640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781" y="1371600"/>
              <a:ext cx="1698619" cy="5486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4288" y="1371600"/>
              <a:ext cx="2293112" cy="51031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81800" y="1371600"/>
              <a:ext cx="1616456" cy="4990338"/>
            </a:xfrm>
            <a:prstGeom prst="rect">
              <a:avLst/>
            </a:prstGeom>
          </p:spPr>
        </p:pic>
      </p:grpSp>
      <p:grpSp>
        <p:nvGrpSpPr>
          <p:cNvPr id="10" name="Group 9"/>
          <p:cNvGrpSpPr/>
          <p:nvPr/>
        </p:nvGrpSpPr>
        <p:grpSpPr>
          <a:xfrm>
            <a:off x="1124712" y="2590800"/>
            <a:ext cx="6723888" cy="1752600"/>
            <a:chOff x="1124712" y="2590800"/>
            <a:chExt cx="6723888" cy="1752600"/>
          </a:xfrm>
        </p:grpSpPr>
        <p:sp>
          <p:nvSpPr>
            <p:cNvPr id="3" name="Rounded Rectangle 2"/>
            <p:cNvSpPr/>
            <p:nvPr/>
          </p:nvSpPr>
          <p:spPr>
            <a:xfrm>
              <a:off x="1124712" y="2834640"/>
              <a:ext cx="457200" cy="762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6" name="Rounded Rectangular Callout 5"/>
            <p:cNvSpPr/>
            <p:nvPr/>
          </p:nvSpPr>
          <p:spPr>
            <a:xfrm>
              <a:off x="2362200" y="2590800"/>
              <a:ext cx="5486400" cy="1752600"/>
            </a:xfrm>
            <a:prstGeom prst="wedgeRoundRectCallout">
              <a:avLst>
                <a:gd name="adj1" fmla="val -64169"/>
                <a:gd name="adj2" fmla="val -3417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2438400" y="2743200"/>
              <a:ext cx="4881336" cy="461665"/>
            </a:xfrm>
            <a:prstGeom prst="rect">
              <a:avLst/>
            </a:prstGeom>
            <a:noFill/>
          </p:spPr>
          <p:txBody>
            <a:bodyPr wrap="none" rtlCol="0">
              <a:spAutoFit/>
            </a:bodyPr>
            <a:lstStyle/>
            <a:p>
              <a:r>
                <a:rPr lang="en-US" sz="2400" dirty="0"/>
                <a:t>Syntax declared using annotated BNF </a:t>
              </a:r>
            </a:p>
          </p:txBody>
        </p:sp>
        <p:pic>
          <p:nvPicPr>
            <p:cNvPr id="11" name="Picture 10"/>
            <p:cNvPicPr>
              <a:picLocks noChangeAspect="1"/>
            </p:cNvPicPr>
            <p:nvPr/>
          </p:nvPicPr>
          <p:blipFill>
            <a:blip r:embed="rId6" cstate="print"/>
            <a:stretch>
              <a:fillRect/>
            </a:stretch>
          </p:blipFill>
          <p:spPr>
            <a:xfrm>
              <a:off x="2438400" y="3276600"/>
              <a:ext cx="2571750" cy="381000"/>
            </a:xfrm>
            <a:prstGeom prst="rect">
              <a:avLst/>
            </a:prstGeom>
          </p:spPr>
        </p:pic>
        <p:pic>
          <p:nvPicPr>
            <p:cNvPr id="12" name="Picture 11"/>
            <p:cNvPicPr>
              <a:picLocks noChangeAspect="1"/>
            </p:cNvPicPr>
            <p:nvPr/>
          </p:nvPicPr>
          <p:blipFill>
            <a:blip r:embed="rId7" cstate="print"/>
            <a:stretch>
              <a:fillRect/>
            </a:stretch>
          </p:blipFill>
          <p:spPr>
            <a:xfrm>
              <a:off x="4775200" y="3657600"/>
              <a:ext cx="2921000" cy="381000"/>
            </a:xfrm>
            <a:prstGeom prst="rect">
              <a:avLst/>
            </a:prstGeom>
          </p:spPr>
        </p:pic>
      </p:grpSp>
      <p:sp>
        <p:nvSpPr>
          <p:cNvPr id="13" name="TextBox 12"/>
          <p:cNvSpPr txBox="1"/>
          <p:nvPr/>
        </p:nvSpPr>
        <p:spPr>
          <a:xfrm>
            <a:off x="5069958" y="2992213"/>
            <a:ext cx="533400" cy="707886"/>
          </a:xfrm>
          <a:prstGeom prst="rect">
            <a:avLst/>
          </a:prstGeom>
          <a:noFill/>
        </p:spPr>
        <p:txBody>
          <a:bodyPr wrap="square" rtlCol="0">
            <a:spAutoFit/>
          </a:bodyPr>
          <a:lstStyle/>
          <a:p>
            <a:r>
              <a:rPr lang="en-US" sz="4000" dirty="0"/>
              <a:t>…</a:t>
            </a:r>
          </a:p>
        </p:txBody>
      </p:sp>
      <p:sp>
        <p:nvSpPr>
          <p:cNvPr id="14" name="Slide Number Placeholder 13"/>
          <p:cNvSpPr>
            <a:spLocks noGrp="1"/>
          </p:cNvSpPr>
          <p:nvPr>
            <p:ph type="sldNum" sz="quarter" idx="12"/>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91570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Whiteboard example: SUM</a:t>
            </a:r>
          </a:p>
        </p:txBody>
      </p:sp>
      <p:sp>
        <p:nvSpPr>
          <p:cNvPr id="3" name="Content Placeholder 2"/>
          <p:cNvSpPr>
            <a:spLocks noGrp="1"/>
          </p:cNvSpPr>
          <p:nvPr>
            <p:ph idx="1"/>
          </p:nvPr>
        </p:nvSpPr>
        <p:spPr/>
        <p:txBody>
          <a:bodyPr/>
          <a:lstStyle/>
          <a:p>
            <a:pPr marL="0" indent="0">
              <a:buNone/>
            </a:pPr>
            <a:r>
              <a:rPr lang="en-US" b="1" dirty="0">
                <a:latin typeface="Courier New" panose="02070309020205020404" pitchFamily="49" charset="0"/>
                <a:cs typeface="Courier New" panose="02070309020205020404" pitchFamily="49" charset="0"/>
              </a:rPr>
              <a:t>// SUM</a:t>
            </a:r>
          </a:p>
          <a:p>
            <a:pPr marL="0" indent="0">
              <a:buNone/>
            </a:pPr>
            <a:r>
              <a:rPr lang="en-US" b="1" dirty="0">
                <a:latin typeface="Courier New" panose="02070309020205020404" pitchFamily="49" charset="0"/>
                <a:cs typeface="Courier New" panose="02070309020205020404" pitchFamily="49" charset="0"/>
              </a:rPr>
              <a:t>s = 0;</a:t>
            </a:r>
          </a:p>
          <a:p>
            <a:pPr marL="0" indent="0">
              <a:buNone/>
            </a:pPr>
            <a:r>
              <a:rPr lang="en-US" b="1" dirty="0">
                <a:latin typeface="Courier New" panose="02070309020205020404" pitchFamily="49" charset="0"/>
                <a:cs typeface="Courier New" panose="02070309020205020404" pitchFamily="49" charset="0"/>
              </a:rPr>
              <a:t>// LOOP</a:t>
            </a:r>
          </a:p>
          <a:p>
            <a:pPr marL="0" indent="0">
              <a:buNone/>
            </a:pPr>
            <a:r>
              <a:rPr lang="en-US" b="1" dirty="0">
                <a:solidFill>
                  <a:srgbClr val="0070C0"/>
                </a:solidFill>
                <a:latin typeface="Courier New" panose="02070309020205020404" pitchFamily="49" charset="0"/>
                <a:cs typeface="Courier New" panose="02070309020205020404" pitchFamily="49" charset="0"/>
              </a:rPr>
              <a:t>while</a:t>
            </a:r>
            <a:r>
              <a:rPr lang="en-US" b="1" dirty="0">
                <a:latin typeface="Courier New" panose="02070309020205020404" pitchFamily="49" charset="0"/>
                <a:cs typeface="Courier New" panose="02070309020205020404" pitchFamily="49" charset="0"/>
              </a:rPr>
              <a:t>(--n) {</a:t>
            </a:r>
          </a:p>
          <a:p>
            <a:pPr marL="0" indent="0">
              <a:buNone/>
            </a:pPr>
            <a:r>
              <a:rPr lang="en-US" b="1" dirty="0">
                <a:latin typeface="Courier New" panose="02070309020205020404" pitchFamily="49" charset="0"/>
                <a:cs typeface="Courier New" panose="02070309020205020404" pitchFamily="49" charset="0"/>
              </a:rPr>
              <a:t>  s += n;</a:t>
            </a:r>
          </a:p>
          <a:p>
            <a:pPr marL="0" indent="0">
              <a:buNone/>
            </a:pPr>
            <a:r>
              <a:rPr lang="en-US" b="1" dirty="0">
                <a:latin typeface="Courier New" panose="02070309020205020404" pitchFamily="49" charset="0"/>
                <a:cs typeface="Courier New" panose="02070309020205020404" pitchFamily="49" charset="0"/>
              </a:rPr>
              <a:t>}</a:t>
            </a:r>
          </a:p>
          <a:p>
            <a:pPr marL="0" indent="0">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dirty="0"/>
          </a:p>
        </p:txBody>
      </p:sp>
      <p:pic>
        <p:nvPicPr>
          <p:cNvPr id="6" name="Picture 5"/>
          <p:cNvPicPr>
            <a:picLocks noChangeAspect="1"/>
          </p:cNvPicPr>
          <p:nvPr/>
        </p:nvPicPr>
        <p:blipFill>
          <a:blip r:embed="rId3"/>
          <a:stretch>
            <a:fillRect/>
          </a:stretch>
        </p:blipFill>
        <p:spPr>
          <a:xfrm>
            <a:off x="3657600" y="1905000"/>
            <a:ext cx="5362575" cy="4648200"/>
          </a:xfrm>
          <a:prstGeom prst="rect">
            <a:avLst/>
          </a:prstGeom>
        </p:spPr>
      </p:pic>
      <p:sp>
        <p:nvSpPr>
          <p:cNvPr id="7" name="Rounded Rectangle 6"/>
          <p:cNvSpPr/>
          <p:nvPr/>
        </p:nvSpPr>
        <p:spPr>
          <a:xfrm>
            <a:off x="3657600" y="1752600"/>
            <a:ext cx="5362575" cy="4953000"/>
          </a:xfrm>
          <a:prstGeom prst="roundRect">
            <a:avLst>
              <a:gd name="adj" fmla="val 10789"/>
            </a:avLst>
          </a:prstGeom>
          <a:solidFill>
            <a:srgbClr val="00B0F0">
              <a:alpha val="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txBox="1">
            <a:spLocks/>
          </p:cNvSpPr>
          <p:nvPr/>
        </p:nvSpPr>
        <p:spPr>
          <a:xfrm>
            <a:off x="64770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50</a:t>
            </a:fld>
            <a:endParaRPr lang="en-US" dirty="0"/>
          </a:p>
        </p:txBody>
      </p:sp>
    </p:spTree>
    <p:extLst>
      <p:ext uri="{BB962C8B-B14F-4D97-AF65-F5344CB8AC3E}">
        <p14:creationId xmlns:p14="http://schemas.microsoft.com/office/powerpoint/2010/main" val="3264278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Whiteboard example: SUM</a:t>
            </a:r>
          </a:p>
        </p:txBody>
      </p:sp>
      <p:sp>
        <p:nvSpPr>
          <p:cNvPr id="5" name="Content Placeholder 4"/>
          <p:cNvSpPr>
            <a:spLocks noGrp="1"/>
          </p:cNvSpPr>
          <p:nvPr>
            <p:ph idx="1"/>
          </p:nvPr>
        </p:nvSpPr>
        <p:spPr>
          <a:xfrm>
            <a:off x="457200" y="1600201"/>
            <a:ext cx="2286000" cy="533400"/>
          </a:xfrm>
        </p:spPr>
        <p:txBody>
          <a:bodyPr>
            <a:normAutofit lnSpcReduction="10000"/>
          </a:bodyPr>
          <a:lstStyle/>
          <a:p>
            <a:pPr marL="0" indent="0">
              <a:buNone/>
            </a:pPr>
            <a:r>
              <a:rPr lang="en-US" dirty="0"/>
              <a:t>Hoare Logic</a:t>
            </a:r>
          </a:p>
        </p:txBody>
      </p:sp>
      <p:sp>
        <p:nvSpPr>
          <p:cNvPr id="9" name="Content Placeholder 4"/>
          <p:cNvSpPr txBox="1">
            <a:spLocks/>
          </p:cNvSpPr>
          <p:nvPr/>
        </p:nvSpPr>
        <p:spPr>
          <a:xfrm>
            <a:off x="5562600" y="1600200"/>
            <a:ext cx="2971800" cy="533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Reachability Logic</a:t>
            </a:r>
          </a:p>
        </p:txBody>
      </p:sp>
      <p:pic>
        <p:nvPicPr>
          <p:cNvPr id="10" name="Picture 9"/>
          <p:cNvPicPr>
            <a:picLocks noChangeAspect="1"/>
          </p:cNvPicPr>
          <p:nvPr/>
        </p:nvPicPr>
        <p:blipFill>
          <a:blip r:embed="rId3"/>
          <a:stretch>
            <a:fillRect/>
          </a:stretch>
        </p:blipFill>
        <p:spPr>
          <a:xfrm>
            <a:off x="76200" y="2266950"/>
            <a:ext cx="4254862" cy="1924050"/>
          </a:xfrm>
          <a:prstGeom prst="rect">
            <a:avLst/>
          </a:prstGeom>
        </p:spPr>
      </p:pic>
      <p:pic>
        <p:nvPicPr>
          <p:cNvPr id="11" name="Picture 10"/>
          <p:cNvPicPr>
            <a:picLocks noChangeAspect="1"/>
          </p:cNvPicPr>
          <p:nvPr/>
        </p:nvPicPr>
        <p:blipFill>
          <a:blip r:embed="rId4"/>
          <a:stretch>
            <a:fillRect/>
          </a:stretch>
        </p:blipFill>
        <p:spPr>
          <a:xfrm>
            <a:off x="4724400" y="2209800"/>
            <a:ext cx="4314825" cy="2616647"/>
          </a:xfrm>
          <a:prstGeom prst="rect">
            <a:avLst/>
          </a:prstGeom>
        </p:spPr>
      </p:pic>
      <p:pic>
        <p:nvPicPr>
          <p:cNvPr id="12" name="Picture 11"/>
          <p:cNvPicPr>
            <a:picLocks noChangeAspect="1"/>
          </p:cNvPicPr>
          <p:nvPr/>
        </p:nvPicPr>
        <p:blipFill>
          <a:blip r:embed="rId5"/>
          <a:stretch>
            <a:fillRect/>
          </a:stretch>
        </p:blipFill>
        <p:spPr>
          <a:xfrm>
            <a:off x="76200" y="5090433"/>
            <a:ext cx="4252597" cy="1767567"/>
          </a:xfrm>
          <a:prstGeom prst="rect">
            <a:avLst/>
          </a:prstGeom>
        </p:spPr>
      </p:pic>
      <p:pic>
        <p:nvPicPr>
          <p:cNvPr id="13" name="Picture 12"/>
          <p:cNvPicPr>
            <a:picLocks noChangeAspect="1"/>
          </p:cNvPicPr>
          <p:nvPr/>
        </p:nvPicPr>
        <p:blipFill>
          <a:blip r:embed="rId6"/>
          <a:stretch>
            <a:fillRect/>
          </a:stretch>
        </p:blipFill>
        <p:spPr>
          <a:xfrm>
            <a:off x="4564222" y="5105400"/>
            <a:ext cx="4475003" cy="1713138"/>
          </a:xfrm>
          <a:prstGeom prst="rect">
            <a:avLst/>
          </a:prstGeom>
        </p:spPr>
      </p:pic>
      <p:cxnSp>
        <p:nvCxnSpPr>
          <p:cNvPr id="15" name="Straight Connector 14"/>
          <p:cNvCxnSpPr/>
          <p:nvPr/>
        </p:nvCxnSpPr>
        <p:spPr>
          <a:xfrm>
            <a:off x="4495800" y="1600200"/>
            <a:ext cx="0" cy="521833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200" y="4953000"/>
            <a:ext cx="4252597" cy="50353"/>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60539" y="4978176"/>
            <a:ext cx="4252597" cy="50353"/>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66720" y="4551680"/>
            <a:ext cx="1487651" cy="461665"/>
          </a:xfrm>
          <a:prstGeom prst="rect">
            <a:avLst/>
          </a:prstGeom>
          <a:noFill/>
        </p:spPr>
        <p:txBody>
          <a:bodyPr wrap="none" rtlCol="0">
            <a:spAutoFit/>
          </a:bodyPr>
          <a:lstStyle/>
          <a:p>
            <a:r>
              <a:rPr lang="en-US" sz="2400" dirty="0">
                <a:solidFill>
                  <a:srgbClr val="0070C0"/>
                </a:solidFill>
              </a:rPr>
              <a:t>Notations:</a:t>
            </a:r>
          </a:p>
        </p:txBody>
      </p:sp>
    </p:spTree>
    <p:extLst>
      <p:ext uri="{BB962C8B-B14F-4D97-AF65-F5344CB8AC3E}">
        <p14:creationId xmlns:p14="http://schemas.microsoft.com/office/powerpoint/2010/main" val="3533378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 = (Best Effort) Implementation of RL</a:t>
            </a:r>
          </a:p>
        </p:txBody>
      </p:sp>
      <p:sp>
        <p:nvSpPr>
          <p:cNvPr id="3" name="Content Placeholder 2"/>
          <p:cNvSpPr>
            <a:spLocks noGrp="1"/>
          </p:cNvSpPr>
          <p:nvPr>
            <p:ph idx="1"/>
          </p:nvPr>
        </p:nvSpPr>
        <p:spPr>
          <a:xfrm>
            <a:off x="457200" y="1600200"/>
            <a:ext cx="8534400" cy="5181600"/>
          </a:xfrm>
        </p:spPr>
        <p:txBody>
          <a:bodyPr>
            <a:normAutofit/>
          </a:bodyPr>
          <a:lstStyle/>
          <a:p>
            <a:r>
              <a:rPr lang="en-US" dirty="0"/>
              <a:t>Reachability logic implemented in K, generically</a:t>
            </a:r>
          </a:p>
          <a:p>
            <a:endParaRPr lang="en-US" dirty="0"/>
          </a:p>
          <a:p>
            <a:endParaRPr lang="en-US" dirty="0"/>
          </a:p>
          <a:p>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52</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4724400" cy="24743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5410200" y="3124200"/>
            <a:ext cx="3429000" cy="29934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400" dirty="0"/>
          </a:p>
          <a:p>
            <a:r>
              <a:rPr lang="en-US" sz="2000" dirty="0"/>
              <a:t>Evaluated it with the existing semantics of C, Java, and JavaScript, and several tricky programs</a:t>
            </a:r>
          </a:p>
          <a:p>
            <a:r>
              <a:rPr lang="en-US" sz="2000" dirty="0"/>
              <a:t>Morale:</a:t>
            </a:r>
          </a:p>
          <a:p>
            <a:pPr lvl="1"/>
            <a:r>
              <a:rPr lang="en-US" sz="1600" dirty="0"/>
              <a:t>Performance is </a:t>
            </a:r>
            <a:r>
              <a:rPr lang="en-US" sz="1600" i="1" dirty="0">
                <a:solidFill>
                  <a:srgbClr val="FF0000"/>
                </a:solidFill>
              </a:rPr>
              <a:t>not</a:t>
            </a:r>
            <a:r>
              <a:rPr lang="en-US" sz="1600" dirty="0"/>
              <a:t> an issue!</a:t>
            </a:r>
          </a:p>
        </p:txBody>
      </p:sp>
    </p:spTree>
    <p:extLst>
      <p:ext uri="{BB962C8B-B14F-4D97-AF65-F5344CB8AC3E}">
        <p14:creationId xmlns:p14="http://schemas.microsoft.com/office/powerpoint/2010/main" val="339829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OK Performance</a:t>
            </a:r>
          </a:p>
        </p:txBody>
      </p:sp>
      <p:sp>
        <p:nvSpPr>
          <p:cNvPr id="3" name="Content Placeholder 2"/>
          <p:cNvSpPr>
            <a:spLocks noGrp="1"/>
          </p:cNvSpPr>
          <p:nvPr>
            <p:ph idx="1"/>
          </p:nvPr>
        </p:nvSpPr>
        <p:spPr>
          <a:xfrm>
            <a:off x="457200" y="5181600"/>
            <a:ext cx="8458200" cy="1401763"/>
          </a:xfrm>
        </p:spPr>
        <p:txBody>
          <a:bodyPr>
            <a:normAutofit fontScale="70000" lnSpcReduction="20000"/>
          </a:bodyPr>
          <a:lstStyle/>
          <a:p>
            <a:r>
              <a:rPr lang="en-US" dirty="0"/>
              <a:t>Properties very challenging to verify automatically.  We only found one such prover for C, based on a separation logic extension of VCC</a:t>
            </a:r>
          </a:p>
          <a:p>
            <a:pPr lvl="1"/>
            <a:r>
              <a:rPr lang="en-US" dirty="0"/>
              <a:t>Which takes 260 sec to verify AVL insert (ours takes 280 sec; see above)</a:t>
            </a:r>
          </a:p>
        </p:txBody>
      </p:sp>
      <p:pic>
        <p:nvPicPr>
          <p:cNvPr id="7" name="Picture 6"/>
          <p:cNvPicPr>
            <a:picLocks noChangeAspect="1"/>
          </p:cNvPicPr>
          <p:nvPr/>
        </p:nvPicPr>
        <p:blipFill>
          <a:blip r:embed="rId2"/>
          <a:stretch>
            <a:fillRect/>
          </a:stretch>
        </p:blipFill>
        <p:spPr>
          <a:xfrm>
            <a:off x="0" y="1295400"/>
            <a:ext cx="9143238" cy="3859276"/>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53</a:t>
            </a:fld>
            <a:endParaRPr lang="en-US" dirty="0"/>
          </a:p>
        </p:txBody>
      </p:sp>
      <p:sp>
        <p:nvSpPr>
          <p:cNvPr id="5" name="Rectangle 4"/>
          <p:cNvSpPr/>
          <p:nvPr/>
        </p:nvSpPr>
        <p:spPr>
          <a:xfrm>
            <a:off x="2895600" y="2532888"/>
            <a:ext cx="2148840" cy="182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457200" y="533400"/>
            <a:ext cx="1905000" cy="685800"/>
          </a:xfrm>
          <a:prstGeom prst="wedgeRoundRectCallout">
            <a:avLst>
              <a:gd name="adj1" fmla="val 87140"/>
              <a:gd name="adj2" fmla="val 103738"/>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t>Time (seconds) spent on applying semantic steps (symbolic execution)</a:t>
            </a:r>
          </a:p>
        </p:txBody>
      </p:sp>
      <p:sp>
        <p:nvSpPr>
          <p:cNvPr id="8" name="Rounded Rectangular Callout 7"/>
          <p:cNvSpPr/>
          <p:nvPr/>
        </p:nvSpPr>
        <p:spPr>
          <a:xfrm>
            <a:off x="6705600" y="533400"/>
            <a:ext cx="2133600" cy="685800"/>
          </a:xfrm>
          <a:prstGeom prst="wedgeRoundRectCallout">
            <a:avLst>
              <a:gd name="adj1" fmla="val -134268"/>
              <a:gd name="adj2" fmla="val 103918"/>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t>Time (seconds) spent on domain reasoning (matching logic + querying Z3)</a:t>
            </a:r>
          </a:p>
        </p:txBody>
      </p:sp>
      <p:sp>
        <p:nvSpPr>
          <p:cNvPr id="10" name="Rectangle 9"/>
          <p:cNvSpPr/>
          <p:nvPr/>
        </p:nvSpPr>
        <p:spPr>
          <a:xfrm>
            <a:off x="3363465" y="710625"/>
            <a:ext cx="2294795" cy="584775"/>
          </a:xfrm>
          <a:prstGeom prst="rect">
            <a:avLst/>
          </a:prstGeom>
        </p:spPr>
        <p:txBody>
          <a:bodyPr wrap="none">
            <a:spAutoFit/>
          </a:bodyPr>
          <a:lstStyle/>
          <a:p>
            <a:pPr lvl="0"/>
            <a:r>
              <a:rPr lang="en-US" sz="3200" dirty="0">
                <a:solidFill>
                  <a:prstClr val="white">
                    <a:lumMod val="65000"/>
                  </a:prstClr>
                </a:solidFill>
              </a:rPr>
              <a:t>[OOPLSA’16]</a:t>
            </a:r>
            <a:endParaRPr lang="en-US" sz="3200" dirty="0">
              <a:solidFill>
                <a:prstClr val="black"/>
              </a:solidFill>
            </a:endParaRPr>
          </a:p>
        </p:txBody>
      </p:sp>
    </p:spTree>
    <p:extLst>
      <p:ext uri="{BB962C8B-B14F-4D97-AF65-F5344CB8AC3E}">
        <p14:creationId xmlns:p14="http://schemas.microsoft.com/office/powerpoint/2010/main" val="27642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985D8F-AD2F-441B-8709-43E038D7E402}"/>
              </a:ext>
            </a:extLst>
          </p:cNvPr>
          <p:cNvSpPr>
            <a:spLocks noGrp="1"/>
          </p:cNvSpPr>
          <p:nvPr>
            <p:ph type="ctrTitle"/>
          </p:nvPr>
        </p:nvSpPr>
        <p:spPr/>
        <p:txBody>
          <a:bodyPr/>
          <a:lstStyle/>
          <a:p>
            <a:r>
              <a:rPr lang="en-US" dirty="0"/>
              <a:t>Ongoing K Infrastructure Projects</a:t>
            </a:r>
          </a:p>
        </p:txBody>
      </p:sp>
      <p:sp>
        <p:nvSpPr>
          <p:cNvPr id="6" name="Subtitle 5">
            <a:extLst>
              <a:ext uri="{FF2B5EF4-FFF2-40B4-BE49-F238E27FC236}">
                <a16:creationId xmlns:a16="http://schemas.microsoft.com/office/drawing/2014/main" id="{970C7C7B-9FD6-4117-BC2F-500AEFCD0CA4}"/>
              </a:ext>
            </a:extLst>
          </p:cNvPr>
          <p:cNvSpPr>
            <a:spLocks noGrp="1"/>
          </p:cNvSpPr>
          <p:nvPr>
            <p:ph type="subTitle" idx="1"/>
          </p:nvPr>
        </p:nvSpPr>
        <p:spPr>
          <a:xfrm>
            <a:off x="533400" y="3987800"/>
            <a:ext cx="8077200" cy="2336800"/>
          </a:xfrm>
        </p:spPr>
        <p:txBody>
          <a:bodyPr>
            <a:normAutofit/>
          </a:bodyPr>
          <a:lstStyle/>
          <a:p>
            <a:r>
              <a:rPr lang="en-US" dirty="0"/>
              <a:t>You like Haskell and/or formal verification?</a:t>
            </a:r>
          </a:p>
          <a:p>
            <a:endParaRPr lang="en-US" dirty="0"/>
          </a:p>
          <a:p>
            <a:r>
              <a:rPr lang="en-US" dirty="0"/>
              <a:t>We are hiring!</a:t>
            </a:r>
          </a:p>
        </p:txBody>
      </p:sp>
      <p:sp>
        <p:nvSpPr>
          <p:cNvPr id="4" name="Slide Number Placeholder 3">
            <a:extLst>
              <a:ext uri="{FF2B5EF4-FFF2-40B4-BE49-F238E27FC236}">
                <a16:creationId xmlns:a16="http://schemas.microsoft.com/office/drawing/2014/main" id="{306F0231-AA1C-4332-AEFE-1EB2E2E013FA}"/>
              </a:ext>
            </a:extLst>
          </p:cNvPr>
          <p:cNvSpPr>
            <a:spLocks noGrp="1"/>
          </p:cNvSpPr>
          <p:nvPr>
            <p:ph type="sldNum" sz="quarter" idx="12"/>
          </p:nvPr>
        </p:nvSpPr>
        <p:spPr/>
        <p:txBody>
          <a:bodyPr/>
          <a:lstStyle/>
          <a:p>
            <a:fld id="{B6F15528-21DE-4FAA-801E-634DDDAF4B2B}" type="slidenum">
              <a:rPr lang="en-US" smtClean="0"/>
              <a:pPr/>
              <a:t>54</a:t>
            </a:fld>
            <a:endParaRPr lang="en-US" dirty="0"/>
          </a:p>
        </p:txBody>
      </p:sp>
    </p:spTree>
    <p:extLst>
      <p:ext uri="{BB962C8B-B14F-4D97-AF65-F5344CB8AC3E}">
        <p14:creationId xmlns:p14="http://schemas.microsoft.com/office/powerpoint/2010/main" val="305320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
            <a:ext cx="8229600" cy="865632"/>
          </a:xfrm>
        </p:spPr>
        <p:txBody>
          <a:bodyPr>
            <a:normAutofit fontScale="90000"/>
          </a:bodyPr>
          <a:lstStyle/>
          <a:p>
            <a:r>
              <a:rPr lang="en-US" b="1" dirty="0"/>
              <a:t>1. </a:t>
            </a:r>
            <a:r>
              <a:rPr lang="en-US" dirty="0"/>
              <a:t>Fast LLVM (and IELE) Backend for K</a:t>
            </a:r>
          </a:p>
        </p:txBody>
      </p:sp>
      <p:grpSp>
        <p:nvGrpSpPr>
          <p:cNvPr id="31" name="Group 30"/>
          <p:cNvGrpSpPr/>
          <p:nvPr/>
        </p:nvGrpSpPr>
        <p:grpSpPr>
          <a:xfrm>
            <a:off x="5096557" y="990600"/>
            <a:ext cx="3437843" cy="2270017"/>
            <a:chOff x="5096557" y="990600"/>
            <a:chExt cx="3437843" cy="2270017"/>
          </a:xfrm>
        </p:grpSpPr>
        <p:sp>
          <p:nvSpPr>
            <p:cNvPr id="13" name="Rounded Rectangle 12"/>
            <p:cNvSpPr/>
            <p:nvPr/>
          </p:nvSpPr>
          <p:spPr>
            <a:xfrm>
              <a:off x="6629400" y="990600"/>
              <a:ext cx="1905000" cy="1447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Deductive program verifier</a:t>
              </a:r>
              <a:endParaRPr lang="en-US" sz="3200" dirty="0">
                <a:solidFill>
                  <a:schemeClr val="tx1"/>
                </a:solidFill>
              </a:endParaRPr>
            </a:p>
          </p:txBody>
        </p:sp>
        <p:sp>
          <p:nvSpPr>
            <p:cNvPr id="18" name="Right Arrow 17"/>
            <p:cNvSpPr/>
            <p:nvPr/>
          </p:nvSpPr>
          <p:spPr>
            <a:xfrm rot="19007345">
              <a:off x="5096557" y="2775985"/>
              <a:ext cx="1845785"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219200" y="1499177"/>
            <a:ext cx="1952573" cy="2082223"/>
            <a:chOff x="2133600" y="1524000"/>
            <a:chExt cx="1952573" cy="2082223"/>
          </a:xfrm>
        </p:grpSpPr>
        <p:sp>
          <p:nvSpPr>
            <p:cNvPr id="6" name="Rounded Rectangle 5"/>
            <p:cNvSpPr/>
            <p:nvPr/>
          </p:nvSpPr>
          <p:spPr>
            <a:xfrm>
              <a:off x="2133600" y="1524000"/>
              <a:ext cx="1219200" cy="9144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Parser</a:t>
              </a:r>
              <a:endParaRPr lang="en-US" sz="3200" dirty="0">
                <a:solidFill>
                  <a:schemeClr val="tx1"/>
                </a:solidFill>
              </a:endParaRPr>
            </a:p>
          </p:txBody>
        </p:sp>
        <p:sp>
          <p:nvSpPr>
            <p:cNvPr id="19" name="Right Arrow 18"/>
            <p:cNvSpPr/>
            <p:nvPr/>
          </p:nvSpPr>
          <p:spPr>
            <a:xfrm rot="13556540">
              <a:off x="3156746" y="2676796"/>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52400" y="3048000"/>
            <a:ext cx="3241764" cy="1066800"/>
            <a:chOff x="152400" y="3048000"/>
            <a:chExt cx="3241764" cy="1066800"/>
          </a:xfrm>
        </p:grpSpPr>
        <p:sp>
          <p:nvSpPr>
            <p:cNvPr id="7" name="Rounded Rectangle 6"/>
            <p:cNvSpPr/>
            <p:nvPr/>
          </p:nvSpPr>
          <p:spPr>
            <a:xfrm>
              <a:off x="152400" y="3048000"/>
              <a:ext cx="1875388"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Interpreter</a:t>
              </a:r>
              <a:endParaRPr lang="en-US" sz="3200" dirty="0">
                <a:solidFill>
                  <a:schemeClr val="tx1"/>
                </a:solidFill>
              </a:endParaRPr>
            </a:p>
          </p:txBody>
        </p:sp>
        <p:sp>
          <p:nvSpPr>
            <p:cNvPr id="20" name="Right Arrow 19"/>
            <p:cNvSpPr/>
            <p:nvPr/>
          </p:nvSpPr>
          <p:spPr>
            <a:xfrm rot="11009716">
              <a:off x="2041303" y="3393589"/>
              <a:ext cx="1352861"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81000" y="4503962"/>
            <a:ext cx="2939131" cy="1363438"/>
            <a:chOff x="381000" y="4503962"/>
            <a:chExt cx="2939131" cy="1363438"/>
          </a:xfrm>
        </p:grpSpPr>
        <p:sp>
          <p:nvSpPr>
            <p:cNvPr id="8" name="Rounded Rectangle 7"/>
            <p:cNvSpPr/>
            <p:nvPr/>
          </p:nvSpPr>
          <p:spPr>
            <a:xfrm>
              <a:off x="381000" y="4800600"/>
              <a:ext cx="16002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Compiler</a:t>
              </a:r>
              <a:endParaRPr lang="en-US" sz="3200" dirty="0">
                <a:solidFill>
                  <a:schemeClr val="tx1"/>
                </a:solidFill>
              </a:endParaRPr>
            </a:p>
          </p:txBody>
        </p:sp>
        <p:sp>
          <p:nvSpPr>
            <p:cNvPr id="21" name="Right Arrow 20"/>
            <p:cNvSpPr/>
            <p:nvPr/>
          </p:nvSpPr>
          <p:spPr>
            <a:xfrm rot="9498770">
              <a:off x="1945909" y="4503962"/>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200400" y="4264578"/>
            <a:ext cx="1828800" cy="2441022"/>
            <a:chOff x="3200400" y="4264578"/>
            <a:chExt cx="1828800" cy="2441022"/>
          </a:xfrm>
        </p:grpSpPr>
        <p:sp>
          <p:nvSpPr>
            <p:cNvPr id="10" name="Rounded Rectangle 9"/>
            <p:cNvSpPr/>
            <p:nvPr/>
          </p:nvSpPr>
          <p:spPr>
            <a:xfrm>
              <a:off x="3200400" y="5638800"/>
              <a:ext cx="1828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(semantic) Debugger</a:t>
              </a:r>
              <a:endParaRPr lang="en-US" sz="3200" dirty="0">
                <a:solidFill>
                  <a:schemeClr val="tx1"/>
                </a:solidFill>
              </a:endParaRPr>
            </a:p>
          </p:txBody>
        </p:sp>
        <p:sp>
          <p:nvSpPr>
            <p:cNvPr id="22" name="Right Arrow 21"/>
            <p:cNvSpPr/>
            <p:nvPr/>
          </p:nvSpPr>
          <p:spPr>
            <a:xfrm rot="5400000">
              <a:off x="3490173" y="470937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079864" y="4070708"/>
            <a:ext cx="1997336" cy="2406292"/>
            <a:chOff x="6079864" y="4070708"/>
            <a:chExt cx="1997336" cy="2406292"/>
          </a:xfrm>
        </p:grpSpPr>
        <p:sp>
          <p:nvSpPr>
            <p:cNvPr id="12" name="Rounded Rectangle 11"/>
            <p:cNvSpPr/>
            <p:nvPr/>
          </p:nvSpPr>
          <p:spPr>
            <a:xfrm>
              <a:off x="6324600" y="5410200"/>
              <a:ext cx="17526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Symbolic execution</a:t>
              </a:r>
              <a:endParaRPr lang="en-US" sz="3200" dirty="0">
                <a:solidFill>
                  <a:schemeClr val="tx1"/>
                </a:solidFill>
              </a:endParaRPr>
            </a:p>
          </p:txBody>
        </p:sp>
        <p:sp>
          <p:nvSpPr>
            <p:cNvPr id="23" name="Right Arrow 22"/>
            <p:cNvSpPr/>
            <p:nvPr/>
          </p:nvSpPr>
          <p:spPr>
            <a:xfrm rot="4248154">
              <a:off x="5635069" y="451550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172200" y="3505200"/>
            <a:ext cx="2819400" cy="1066800"/>
            <a:chOff x="6172200" y="3505200"/>
            <a:chExt cx="2819400" cy="1066800"/>
          </a:xfrm>
        </p:grpSpPr>
        <p:sp>
          <p:nvSpPr>
            <p:cNvPr id="9" name="Rounded Rectangle 8"/>
            <p:cNvSpPr/>
            <p:nvPr/>
          </p:nvSpPr>
          <p:spPr>
            <a:xfrm>
              <a:off x="7543800" y="3505200"/>
              <a:ext cx="1447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Model checker</a:t>
              </a:r>
              <a:endParaRPr lang="en-US" sz="3200" dirty="0">
                <a:solidFill>
                  <a:schemeClr val="tx1"/>
                </a:solidFill>
              </a:endParaRPr>
            </a:p>
          </p:txBody>
        </p:sp>
        <p:sp>
          <p:nvSpPr>
            <p:cNvPr id="24" name="Right Arrow 23"/>
            <p:cNvSpPr/>
            <p:nvPr/>
          </p:nvSpPr>
          <p:spPr>
            <a:xfrm>
              <a:off x="6172200" y="3782568"/>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lded Corner 4"/>
          <p:cNvSpPr/>
          <p:nvPr/>
        </p:nvSpPr>
        <p:spPr>
          <a:xfrm>
            <a:off x="2743200" y="3276600"/>
            <a:ext cx="4191000" cy="152400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Formal Language Definition </a:t>
            </a:r>
          </a:p>
          <a:p>
            <a:pPr algn="ctr"/>
            <a:r>
              <a:rPr lang="en-US" sz="2800" dirty="0">
                <a:solidFill>
                  <a:schemeClr val="tx1"/>
                </a:solidFill>
              </a:rPr>
              <a:t>(Syntax and Semantics)</a:t>
            </a:r>
          </a:p>
        </p:txBody>
      </p:sp>
      <p:sp>
        <p:nvSpPr>
          <p:cNvPr id="3" name="Slide Number Placeholder 2"/>
          <p:cNvSpPr>
            <a:spLocks noGrp="1"/>
          </p:cNvSpPr>
          <p:nvPr>
            <p:ph type="sldNum" sz="quarter" idx="12"/>
          </p:nvPr>
        </p:nvSpPr>
        <p:spPr/>
        <p:txBody>
          <a:bodyPr/>
          <a:lstStyle/>
          <a:p>
            <a:fld id="{B6F15528-21DE-4FAA-801E-634DDDAF4B2B}" type="slidenum">
              <a:rPr lang="en-US" smtClean="0"/>
              <a:pPr/>
              <a:t>55</a:t>
            </a:fld>
            <a:endParaRPr lang="en-US" dirty="0"/>
          </a:p>
        </p:txBody>
      </p:sp>
      <p:grpSp>
        <p:nvGrpSpPr>
          <p:cNvPr id="11" name="Group 10"/>
          <p:cNvGrpSpPr/>
          <p:nvPr/>
        </p:nvGrpSpPr>
        <p:grpSpPr>
          <a:xfrm>
            <a:off x="4223543" y="563940"/>
            <a:ext cx="1034257" cy="2941259"/>
            <a:chOff x="4223543" y="563940"/>
            <a:chExt cx="1034257" cy="2941259"/>
          </a:xfrm>
        </p:grpSpPr>
        <p:sp>
          <p:nvSpPr>
            <p:cNvPr id="4" name="TextBox 3"/>
            <p:cNvSpPr txBox="1"/>
            <p:nvPr/>
          </p:nvSpPr>
          <p:spPr>
            <a:xfrm>
              <a:off x="4223543" y="563940"/>
              <a:ext cx="1034257" cy="1569660"/>
            </a:xfrm>
            <a:prstGeom prst="rect">
              <a:avLst/>
            </a:prstGeom>
            <a:noFill/>
          </p:spPr>
          <p:txBody>
            <a:bodyPr wrap="none" rtlCol="0">
              <a:spAutoFit/>
            </a:bodyPr>
            <a:lstStyle/>
            <a:p>
              <a:r>
                <a:rPr lang="en-US" sz="9600" dirty="0"/>
                <a:t>…</a:t>
              </a:r>
            </a:p>
          </p:txBody>
        </p:sp>
        <p:sp>
          <p:nvSpPr>
            <p:cNvPr id="32" name="Right Arrow 31"/>
            <p:cNvSpPr/>
            <p:nvPr/>
          </p:nvSpPr>
          <p:spPr>
            <a:xfrm rot="16200000">
              <a:off x="4014217" y="2538983"/>
              <a:ext cx="1447800"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038892C8-933B-4D24-9DB1-724AB237DB2C}"/>
              </a:ext>
            </a:extLst>
          </p:cNvPr>
          <p:cNvSpPr/>
          <p:nvPr/>
        </p:nvSpPr>
        <p:spPr>
          <a:xfrm>
            <a:off x="152400" y="3048000"/>
            <a:ext cx="1875388" cy="10668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8 Points 16">
            <a:extLst>
              <a:ext uri="{FF2B5EF4-FFF2-40B4-BE49-F238E27FC236}">
                <a16:creationId xmlns:a16="http://schemas.microsoft.com/office/drawing/2014/main" id="{B869928F-C092-4158-940B-3B4DFA5DE854}"/>
              </a:ext>
            </a:extLst>
          </p:cNvPr>
          <p:cNvSpPr/>
          <p:nvPr/>
        </p:nvSpPr>
        <p:spPr>
          <a:xfrm>
            <a:off x="-1828800" y="-1507595"/>
            <a:ext cx="13335000" cy="10287000"/>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tx1"/>
                </a:solidFill>
              </a:rPr>
              <a:t>Current OCAML backend of K:</a:t>
            </a:r>
          </a:p>
          <a:p>
            <a:pPr marL="742950" lvl="1" indent="-285750">
              <a:buFont typeface="Arial" panose="020B0604020202020204" pitchFamily="34" charset="0"/>
              <a:buChar char="•"/>
            </a:pPr>
            <a:r>
              <a:rPr lang="en-US" sz="2400" dirty="0">
                <a:solidFill>
                  <a:srgbClr val="0070C0"/>
                </a:solidFill>
              </a:rPr>
              <a:t>Fast enough to power RV-Match product and the KEVM and IELE VMs in </a:t>
            </a:r>
            <a:r>
              <a:rPr lang="en-US" sz="2400" dirty="0" err="1">
                <a:solidFill>
                  <a:srgbClr val="0070C0"/>
                </a:solidFill>
              </a:rPr>
              <a:t>testnets</a:t>
            </a:r>
            <a:endParaRPr lang="en-US" sz="2400" dirty="0">
              <a:solidFill>
                <a:srgbClr val="0070C0"/>
              </a:solidFill>
            </a:endParaRPr>
          </a:p>
          <a:p>
            <a:pPr marL="742950" lvl="1" indent="-285750">
              <a:buFont typeface="Arial" panose="020B0604020202020204" pitchFamily="34" charset="0"/>
              <a:buChar char="•"/>
            </a:pPr>
            <a:r>
              <a:rPr lang="en-US" sz="2400" dirty="0">
                <a:solidFill>
                  <a:srgbClr val="FF0000"/>
                </a:solidFill>
              </a:rPr>
              <a:t>But still one or two orders of magnitude slower than hand-crafted interpreters</a:t>
            </a:r>
          </a:p>
          <a:p>
            <a:pPr marL="285750" indent="-285750">
              <a:buFont typeface="Arial" panose="020B0604020202020204" pitchFamily="34" charset="0"/>
              <a:buChar char="•"/>
            </a:pPr>
            <a:r>
              <a:rPr lang="en-US" sz="2400" dirty="0">
                <a:solidFill>
                  <a:schemeClr val="tx1"/>
                </a:solidFill>
              </a:rPr>
              <a:t>LLVM backend for K under development:</a:t>
            </a:r>
          </a:p>
          <a:p>
            <a:pPr marL="742950" lvl="1" indent="-285750">
              <a:buFont typeface="Arial" panose="020B0604020202020204" pitchFamily="34" charset="0"/>
              <a:buChar char="•"/>
            </a:pPr>
            <a:r>
              <a:rPr lang="en-US" sz="2400" dirty="0">
                <a:solidFill>
                  <a:schemeClr val="tx1"/>
                </a:solidFill>
              </a:rPr>
              <a:t>Take advantage of LLVM’s optimizations / pipeline</a:t>
            </a:r>
          </a:p>
          <a:p>
            <a:pPr marL="742950" lvl="1" indent="-285750">
              <a:buFont typeface="Arial" panose="020B0604020202020204" pitchFamily="34" charset="0"/>
              <a:buChar char="•"/>
            </a:pPr>
            <a:r>
              <a:rPr lang="en-US" sz="2400" dirty="0">
                <a:solidFill>
                  <a:schemeClr val="tx1"/>
                </a:solidFill>
              </a:rPr>
              <a:t>Expected to compete with hand-written interpreters</a:t>
            </a:r>
          </a:p>
        </p:txBody>
      </p:sp>
    </p:spTree>
    <p:extLst>
      <p:ext uri="{BB962C8B-B14F-4D97-AF65-F5344CB8AC3E}">
        <p14:creationId xmlns:p14="http://schemas.microsoft.com/office/powerpoint/2010/main" val="202994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21005"/>
            <a:ext cx="8229600" cy="865632"/>
          </a:xfrm>
        </p:spPr>
        <p:txBody>
          <a:bodyPr>
            <a:normAutofit/>
          </a:bodyPr>
          <a:lstStyle/>
          <a:p>
            <a:r>
              <a:rPr lang="en-US" b="1" dirty="0"/>
              <a:t>2.</a:t>
            </a:r>
            <a:r>
              <a:rPr lang="en-US" dirty="0"/>
              <a:t> Semantics-Based Compilation</a:t>
            </a:r>
          </a:p>
        </p:txBody>
      </p:sp>
      <p:grpSp>
        <p:nvGrpSpPr>
          <p:cNvPr id="31" name="Group 30"/>
          <p:cNvGrpSpPr/>
          <p:nvPr/>
        </p:nvGrpSpPr>
        <p:grpSpPr>
          <a:xfrm>
            <a:off x="5140389" y="1495653"/>
            <a:ext cx="3437843" cy="2270017"/>
            <a:chOff x="5096557" y="990600"/>
            <a:chExt cx="3437843" cy="2270017"/>
          </a:xfrm>
        </p:grpSpPr>
        <p:sp>
          <p:nvSpPr>
            <p:cNvPr id="13" name="Rounded Rectangle 12"/>
            <p:cNvSpPr/>
            <p:nvPr/>
          </p:nvSpPr>
          <p:spPr>
            <a:xfrm>
              <a:off x="6629400" y="990600"/>
              <a:ext cx="1905000" cy="1447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Deductive program verifier</a:t>
              </a:r>
              <a:endParaRPr lang="en-US" sz="3200" dirty="0">
                <a:solidFill>
                  <a:schemeClr val="tx1"/>
                </a:solidFill>
              </a:endParaRPr>
            </a:p>
          </p:txBody>
        </p:sp>
        <p:sp>
          <p:nvSpPr>
            <p:cNvPr id="18" name="Right Arrow 17"/>
            <p:cNvSpPr/>
            <p:nvPr/>
          </p:nvSpPr>
          <p:spPr>
            <a:xfrm rot="19007345">
              <a:off x="5096557" y="2775985"/>
              <a:ext cx="1845785"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219200" y="1499177"/>
            <a:ext cx="1952573" cy="2082223"/>
            <a:chOff x="2133600" y="1524000"/>
            <a:chExt cx="1952573" cy="2082223"/>
          </a:xfrm>
        </p:grpSpPr>
        <p:sp>
          <p:nvSpPr>
            <p:cNvPr id="6" name="Rounded Rectangle 5"/>
            <p:cNvSpPr/>
            <p:nvPr/>
          </p:nvSpPr>
          <p:spPr>
            <a:xfrm>
              <a:off x="2133600" y="1524000"/>
              <a:ext cx="1219200" cy="9144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Parser</a:t>
              </a:r>
              <a:endParaRPr lang="en-US" sz="3200" dirty="0">
                <a:solidFill>
                  <a:schemeClr val="tx1"/>
                </a:solidFill>
              </a:endParaRPr>
            </a:p>
          </p:txBody>
        </p:sp>
        <p:sp>
          <p:nvSpPr>
            <p:cNvPr id="19" name="Right Arrow 18"/>
            <p:cNvSpPr/>
            <p:nvPr/>
          </p:nvSpPr>
          <p:spPr>
            <a:xfrm rot="13556540">
              <a:off x="3156746" y="2676796"/>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52400" y="3048000"/>
            <a:ext cx="3241764" cy="1066800"/>
            <a:chOff x="152400" y="3048000"/>
            <a:chExt cx="3241764" cy="1066800"/>
          </a:xfrm>
        </p:grpSpPr>
        <p:sp>
          <p:nvSpPr>
            <p:cNvPr id="7" name="Rounded Rectangle 6"/>
            <p:cNvSpPr/>
            <p:nvPr/>
          </p:nvSpPr>
          <p:spPr>
            <a:xfrm>
              <a:off x="152400" y="3048000"/>
              <a:ext cx="1875388"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Interpreter</a:t>
              </a:r>
              <a:endParaRPr lang="en-US" sz="3200" dirty="0">
                <a:solidFill>
                  <a:schemeClr val="tx1"/>
                </a:solidFill>
              </a:endParaRPr>
            </a:p>
          </p:txBody>
        </p:sp>
        <p:sp>
          <p:nvSpPr>
            <p:cNvPr id="20" name="Right Arrow 19"/>
            <p:cNvSpPr/>
            <p:nvPr/>
          </p:nvSpPr>
          <p:spPr>
            <a:xfrm rot="11009716">
              <a:off x="2041303" y="3393589"/>
              <a:ext cx="1352861"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81000" y="4503962"/>
            <a:ext cx="2939131" cy="1363438"/>
            <a:chOff x="381000" y="4503962"/>
            <a:chExt cx="2939131" cy="1363438"/>
          </a:xfrm>
        </p:grpSpPr>
        <p:sp>
          <p:nvSpPr>
            <p:cNvPr id="8" name="Rounded Rectangle 7"/>
            <p:cNvSpPr/>
            <p:nvPr/>
          </p:nvSpPr>
          <p:spPr>
            <a:xfrm>
              <a:off x="381000" y="4800600"/>
              <a:ext cx="16002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Compiler</a:t>
              </a:r>
              <a:endParaRPr lang="en-US" sz="3200" dirty="0">
                <a:solidFill>
                  <a:schemeClr val="tx1"/>
                </a:solidFill>
              </a:endParaRPr>
            </a:p>
          </p:txBody>
        </p:sp>
        <p:sp>
          <p:nvSpPr>
            <p:cNvPr id="21" name="Right Arrow 20"/>
            <p:cNvSpPr/>
            <p:nvPr/>
          </p:nvSpPr>
          <p:spPr>
            <a:xfrm rot="9498770">
              <a:off x="1945909" y="4503962"/>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200400" y="4264578"/>
            <a:ext cx="1828800" cy="2441022"/>
            <a:chOff x="3200400" y="4264578"/>
            <a:chExt cx="1828800" cy="2441022"/>
          </a:xfrm>
        </p:grpSpPr>
        <p:sp>
          <p:nvSpPr>
            <p:cNvPr id="10" name="Rounded Rectangle 9"/>
            <p:cNvSpPr/>
            <p:nvPr/>
          </p:nvSpPr>
          <p:spPr>
            <a:xfrm>
              <a:off x="3200400" y="5638800"/>
              <a:ext cx="1828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(semantic) Debugger</a:t>
              </a:r>
              <a:endParaRPr lang="en-US" sz="3200" dirty="0">
                <a:solidFill>
                  <a:schemeClr val="tx1"/>
                </a:solidFill>
              </a:endParaRPr>
            </a:p>
          </p:txBody>
        </p:sp>
        <p:sp>
          <p:nvSpPr>
            <p:cNvPr id="22" name="Right Arrow 21"/>
            <p:cNvSpPr/>
            <p:nvPr/>
          </p:nvSpPr>
          <p:spPr>
            <a:xfrm rot="5400000">
              <a:off x="3490173" y="470937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079864" y="4070708"/>
            <a:ext cx="1997336" cy="2406292"/>
            <a:chOff x="6079864" y="4070708"/>
            <a:chExt cx="1997336" cy="2406292"/>
          </a:xfrm>
        </p:grpSpPr>
        <p:sp>
          <p:nvSpPr>
            <p:cNvPr id="12" name="Rounded Rectangle 11"/>
            <p:cNvSpPr/>
            <p:nvPr/>
          </p:nvSpPr>
          <p:spPr>
            <a:xfrm>
              <a:off x="6324600" y="5410200"/>
              <a:ext cx="17526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Symbolic execution</a:t>
              </a:r>
              <a:endParaRPr lang="en-US" sz="3200" dirty="0">
                <a:solidFill>
                  <a:schemeClr val="tx1"/>
                </a:solidFill>
              </a:endParaRPr>
            </a:p>
          </p:txBody>
        </p:sp>
        <p:sp>
          <p:nvSpPr>
            <p:cNvPr id="23" name="Right Arrow 22"/>
            <p:cNvSpPr/>
            <p:nvPr/>
          </p:nvSpPr>
          <p:spPr>
            <a:xfrm rot="4248154">
              <a:off x="5635069" y="451550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172200" y="3505200"/>
            <a:ext cx="2819400" cy="1066800"/>
            <a:chOff x="6172200" y="3505200"/>
            <a:chExt cx="2819400" cy="1066800"/>
          </a:xfrm>
        </p:grpSpPr>
        <p:sp>
          <p:nvSpPr>
            <p:cNvPr id="9" name="Rounded Rectangle 8"/>
            <p:cNvSpPr/>
            <p:nvPr/>
          </p:nvSpPr>
          <p:spPr>
            <a:xfrm>
              <a:off x="7543800" y="3505200"/>
              <a:ext cx="1447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Model checker</a:t>
              </a:r>
              <a:endParaRPr lang="en-US" sz="3200" dirty="0">
                <a:solidFill>
                  <a:schemeClr val="tx1"/>
                </a:solidFill>
              </a:endParaRPr>
            </a:p>
          </p:txBody>
        </p:sp>
        <p:sp>
          <p:nvSpPr>
            <p:cNvPr id="24" name="Right Arrow 23"/>
            <p:cNvSpPr/>
            <p:nvPr/>
          </p:nvSpPr>
          <p:spPr>
            <a:xfrm>
              <a:off x="6172200" y="3782568"/>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lded Corner 4"/>
          <p:cNvSpPr/>
          <p:nvPr/>
        </p:nvSpPr>
        <p:spPr>
          <a:xfrm>
            <a:off x="2743200" y="3276600"/>
            <a:ext cx="4191000" cy="152400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Formal Language Definition </a:t>
            </a:r>
          </a:p>
          <a:p>
            <a:pPr algn="ctr"/>
            <a:r>
              <a:rPr lang="en-US" sz="2800" dirty="0">
                <a:solidFill>
                  <a:schemeClr val="tx1"/>
                </a:solidFill>
              </a:rPr>
              <a:t>(Syntax and Semantics)</a:t>
            </a:r>
          </a:p>
        </p:txBody>
      </p:sp>
      <p:sp>
        <p:nvSpPr>
          <p:cNvPr id="3" name="Slide Number Placeholder 2"/>
          <p:cNvSpPr>
            <a:spLocks noGrp="1"/>
          </p:cNvSpPr>
          <p:nvPr>
            <p:ph type="sldNum" sz="quarter" idx="12"/>
          </p:nvPr>
        </p:nvSpPr>
        <p:spPr/>
        <p:txBody>
          <a:bodyPr/>
          <a:lstStyle/>
          <a:p>
            <a:fld id="{B6F15528-21DE-4FAA-801E-634DDDAF4B2B}" type="slidenum">
              <a:rPr lang="en-US" smtClean="0"/>
              <a:pPr/>
              <a:t>56</a:t>
            </a:fld>
            <a:endParaRPr lang="en-US" dirty="0"/>
          </a:p>
        </p:txBody>
      </p:sp>
      <p:grpSp>
        <p:nvGrpSpPr>
          <p:cNvPr id="11" name="Group 10"/>
          <p:cNvGrpSpPr/>
          <p:nvPr/>
        </p:nvGrpSpPr>
        <p:grpSpPr>
          <a:xfrm>
            <a:off x="4223543" y="563940"/>
            <a:ext cx="1034257" cy="2941259"/>
            <a:chOff x="4223543" y="563940"/>
            <a:chExt cx="1034257" cy="2941259"/>
          </a:xfrm>
        </p:grpSpPr>
        <p:sp>
          <p:nvSpPr>
            <p:cNvPr id="4" name="TextBox 3"/>
            <p:cNvSpPr txBox="1"/>
            <p:nvPr/>
          </p:nvSpPr>
          <p:spPr>
            <a:xfrm>
              <a:off x="4223543" y="563940"/>
              <a:ext cx="1034257" cy="1569660"/>
            </a:xfrm>
            <a:prstGeom prst="rect">
              <a:avLst/>
            </a:prstGeom>
            <a:noFill/>
          </p:spPr>
          <p:txBody>
            <a:bodyPr wrap="none" rtlCol="0">
              <a:spAutoFit/>
            </a:bodyPr>
            <a:lstStyle/>
            <a:p>
              <a:r>
                <a:rPr lang="en-US" sz="9600" dirty="0"/>
                <a:t>…</a:t>
              </a:r>
            </a:p>
          </p:txBody>
        </p:sp>
        <p:sp>
          <p:nvSpPr>
            <p:cNvPr id="32" name="Right Arrow 31"/>
            <p:cNvSpPr/>
            <p:nvPr/>
          </p:nvSpPr>
          <p:spPr>
            <a:xfrm rot="16200000">
              <a:off x="4014217" y="2538983"/>
              <a:ext cx="1447800"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Rounded Corners 33">
            <a:extLst>
              <a:ext uri="{FF2B5EF4-FFF2-40B4-BE49-F238E27FC236}">
                <a16:creationId xmlns:a16="http://schemas.microsoft.com/office/drawing/2014/main" id="{4B08C1D8-6409-4B86-B49F-605C57ED5384}"/>
              </a:ext>
            </a:extLst>
          </p:cNvPr>
          <p:cNvSpPr/>
          <p:nvPr/>
        </p:nvSpPr>
        <p:spPr>
          <a:xfrm>
            <a:off x="337743" y="4800600"/>
            <a:ext cx="1643457" cy="10668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01AA12BA-AC6E-49AB-B5B0-ABB674FE9AED}"/>
              </a:ext>
            </a:extLst>
          </p:cNvPr>
          <p:cNvSpPr/>
          <p:nvPr/>
        </p:nvSpPr>
        <p:spPr>
          <a:xfrm>
            <a:off x="6278972" y="5404945"/>
            <a:ext cx="1798228" cy="1027605"/>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34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Semantics-Based Compilation (SBC)</a:t>
            </a:r>
          </a:p>
        </p:txBody>
      </p:sp>
      <p:sp>
        <p:nvSpPr>
          <p:cNvPr id="3" name="Content Placeholder 2"/>
          <p:cNvSpPr>
            <a:spLocks noGrp="1"/>
          </p:cNvSpPr>
          <p:nvPr>
            <p:ph idx="1"/>
          </p:nvPr>
        </p:nvSpPr>
        <p:spPr>
          <a:xfrm>
            <a:off x="152400" y="4982753"/>
            <a:ext cx="8839200" cy="1606881"/>
          </a:xfrm>
        </p:spPr>
        <p:txBody>
          <a:bodyPr>
            <a:normAutofit fontScale="77500" lnSpcReduction="20000"/>
          </a:bodyPr>
          <a:lstStyle/>
          <a:p>
            <a:pPr marL="0" indent="0">
              <a:buNone/>
            </a:pPr>
            <a:r>
              <a:rPr lang="en-US" dirty="0"/>
              <a:t>Goals</a:t>
            </a:r>
          </a:p>
          <a:p>
            <a:pPr lvl="1"/>
            <a:r>
              <a:rPr lang="en-US" dirty="0"/>
              <a:t>Execution of </a:t>
            </a:r>
            <a:r>
              <a:rPr lang="en-US" dirty="0">
                <a:latin typeface="Courier New" charset="0"/>
                <a:ea typeface="Courier New" charset="0"/>
                <a:cs typeface="Courier New" charset="0"/>
              </a:rPr>
              <a:t>P</a:t>
            </a:r>
            <a:r>
              <a:rPr lang="en-US" dirty="0"/>
              <a:t> in </a:t>
            </a:r>
            <a:r>
              <a:rPr lang="en-US" dirty="0">
                <a:latin typeface="Courier New" charset="0"/>
                <a:ea typeface="Courier New" charset="0"/>
                <a:cs typeface="Courier New" charset="0"/>
              </a:rPr>
              <a:t>L</a:t>
            </a:r>
            <a:r>
              <a:rPr lang="en-US" dirty="0"/>
              <a:t> equivalent to executing </a:t>
            </a:r>
            <a:r>
              <a:rPr lang="en-US" dirty="0">
                <a:latin typeface="Courier New" charset="0"/>
                <a:ea typeface="Courier New" charset="0"/>
                <a:cs typeface="Courier New" charset="0"/>
              </a:rPr>
              <a:t>L’</a:t>
            </a:r>
            <a:r>
              <a:rPr lang="en-US" dirty="0"/>
              <a:t> in a start configuration</a:t>
            </a:r>
            <a:endParaRPr lang="en-US" dirty="0">
              <a:latin typeface="Courier New" charset="0"/>
              <a:ea typeface="Courier New" charset="0"/>
              <a:cs typeface="Courier New" charset="0"/>
            </a:endParaRPr>
          </a:p>
          <a:p>
            <a:pPr lvl="1"/>
            <a:r>
              <a:rPr lang="en-US" dirty="0">
                <a:latin typeface="Courier New" charset="0"/>
                <a:ea typeface="Courier New" charset="0"/>
                <a:cs typeface="Courier New" charset="0"/>
              </a:rPr>
              <a:t>L’</a:t>
            </a:r>
            <a:r>
              <a:rPr lang="en-US" dirty="0"/>
              <a:t> should be “as simple as possible”, only capturing exactly the dynamics of </a:t>
            </a:r>
            <a:r>
              <a:rPr lang="en-US" dirty="0">
                <a:latin typeface="Courier New" charset="0"/>
                <a:ea typeface="Courier New" charset="0"/>
                <a:cs typeface="Courier New" charset="0"/>
              </a:rPr>
              <a:t>L</a:t>
            </a:r>
            <a:r>
              <a:rPr lang="en-US" dirty="0"/>
              <a:t> necessary to execute program </a:t>
            </a:r>
            <a:r>
              <a:rPr lang="en-US" dirty="0">
                <a:latin typeface="Courier New" charset="0"/>
                <a:ea typeface="Courier New" charset="0"/>
                <a:cs typeface="Courier New" charset="0"/>
              </a:rPr>
              <a:t>P</a:t>
            </a:r>
            <a:endParaRPr lang="en-US" dirty="0"/>
          </a:p>
        </p:txBody>
      </p:sp>
      <p:grpSp>
        <p:nvGrpSpPr>
          <p:cNvPr id="21" name="Group 20"/>
          <p:cNvGrpSpPr/>
          <p:nvPr/>
        </p:nvGrpSpPr>
        <p:grpSpPr>
          <a:xfrm>
            <a:off x="685800" y="1704811"/>
            <a:ext cx="5392048" cy="2852139"/>
            <a:chOff x="1600457" y="3506121"/>
            <a:chExt cx="5269176" cy="2237243"/>
          </a:xfrm>
        </p:grpSpPr>
        <p:sp>
          <p:nvSpPr>
            <p:cNvPr id="8" name="Rounded Rectangle 7"/>
            <p:cNvSpPr/>
            <p:nvPr/>
          </p:nvSpPr>
          <p:spPr>
            <a:xfrm>
              <a:off x="1613296" y="4828964"/>
              <a:ext cx="1689352" cy="914400"/>
            </a:xfrm>
            <a:prstGeom prst="roundRect">
              <a:avLst/>
            </a:prstGeom>
            <a:solidFill>
              <a:srgbClr val="4E8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Program </a:t>
              </a:r>
              <a:r>
                <a:rPr lang="en-US" dirty="0">
                  <a:latin typeface="Courier New" charset="0"/>
                  <a:ea typeface="Courier New" charset="0"/>
                  <a:cs typeface="Courier New" charset="0"/>
                </a:rPr>
                <a:t>P</a:t>
              </a:r>
              <a:r>
                <a:rPr lang="en-US" dirty="0"/>
                <a:t> in Language </a:t>
              </a:r>
              <a:r>
                <a:rPr lang="en-US" dirty="0">
                  <a:latin typeface="Courier New" charset="0"/>
                  <a:ea typeface="Courier New" charset="0"/>
                  <a:cs typeface="Courier New" charset="0"/>
                </a:rPr>
                <a:t>L</a:t>
              </a:r>
            </a:p>
          </p:txBody>
        </p:sp>
        <p:sp>
          <p:nvSpPr>
            <p:cNvPr id="9" name="Rounded Rectangle 8"/>
            <p:cNvSpPr/>
            <p:nvPr/>
          </p:nvSpPr>
          <p:spPr>
            <a:xfrm>
              <a:off x="4737869" y="4213016"/>
              <a:ext cx="2131764" cy="914400"/>
            </a:xfrm>
            <a:prstGeom prst="roundRect">
              <a:avLst/>
            </a:prstGeom>
            <a:solidFill>
              <a:srgbClr val="4E8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Semantics-Based Compilation</a:t>
              </a:r>
            </a:p>
          </p:txBody>
        </p:sp>
        <p:sp>
          <p:nvSpPr>
            <p:cNvPr id="11" name="Rounded Rectangle 10"/>
            <p:cNvSpPr/>
            <p:nvPr/>
          </p:nvSpPr>
          <p:spPr>
            <a:xfrm>
              <a:off x="1600457" y="3506121"/>
              <a:ext cx="1689352" cy="914400"/>
            </a:xfrm>
            <a:prstGeom prst="roundRect">
              <a:avLst/>
            </a:prstGeom>
            <a:solidFill>
              <a:srgbClr val="4E8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𝕂 Semantics of Language </a:t>
              </a:r>
              <a:r>
                <a:rPr lang="en-US" dirty="0">
                  <a:latin typeface="Courier New" charset="0"/>
                  <a:ea typeface="Courier New" charset="0"/>
                  <a:cs typeface="Courier New" charset="0"/>
                </a:rPr>
                <a:t>L</a:t>
              </a:r>
            </a:p>
          </p:txBody>
        </p:sp>
        <p:cxnSp>
          <p:nvCxnSpPr>
            <p:cNvPr id="13" name="Elbow Connector 12"/>
            <p:cNvCxnSpPr>
              <a:stCxn id="8" idx="3"/>
              <a:endCxn id="9" idx="1"/>
            </p:cNvCxnSpPr>
            <p:nvPr/>
          </p:nvCxnSpPr>
          <p:spPr>
            <a:xfrm flipV="1">
              <a:off x="3302648" y="4670216"/>
              <a:ext cx="1435221" cy="615948"/>
            </a:xfrm>
            <a:prstGeom prst="bentConnector3">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1" idx="3"/>
              <a:endCxn id="9" idx="1"/>
            </p:cNvCxnSpPr>
            <p:nvPr/>
          </p:nvCxnSpPr>
          <p:spPr>
            <a:xfrm>
              <a:off x="3289809" y="3963322"/>
              <a:ext cx="1448060" cy="706895"/>
            </a:xfrm>
            <a:prstGeom prst="bentConnector3">
              <a:avLst/>
            </a:prstGeom>
            <a:ln w="60325">
              <a:tailEnd type="triangle"/>
            </a:ln>
          </p:spPr>
          <p:style>
            <a:lnRef idx="1">
              <a:schemeClr val="accent1"/>
            </a:lnRef>
            <a:fillRef idx="0">
              <a:schemeClr val="accent1"/>
            </a:fillRef>
            <a:effectRef idx="0">
              <a:schemeClr val="accent1"/>
            </a:effectRef>
            <a:fontRef idx="minor">
              <a:schemeClr val="tx1"/>
            </a:fontRef>
          </p:style>
        </p:cxnSp>
      </p:grpSp>
      <p:sp>
        <p:nvSpPr>
          <p:cNvPr id="18" name="Rounded Rectangle 10">
            <a:extLst>
              <a:ext uri="{FF2B5EF4-FFF2-40B4-BE49-F238E27FC236}">
                <a16:creationId xmlns:a16="http://schemas.microsoft.com/office/drawing/2014/main" id="{A818690F-3DB9-4A07-B3FE-F5D7088D3D59}"/>
              </a:ext>
            </a:extLst>
          </p:cNvPr>
          <p:cNvSpPr/>
          <p:nvPr/>
        </p:nvSpPr>
        <p:spPr>
          <a:xfrm>
            <a:off x="6724385" y="2601639"/>
            <a:ext cx="1728746" cy="1165719"/>
          </a:xfrm>
          <a:prstGeom prst="roundRect">
            <a:avLst/>
          </a:prstGeom>
          <a:solidFill>
            <a:srgbClr val="4E8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𝕂 Semantics of Language </a:t>
            </a:r>
            <a:r>
              <a:rPr lang="en-US" dirty="0">
                <a:latin typeface="Courier New" charset="0"/>
                <a:ea typeface="Courier New" charset="0"/>
                <a:cs typeface="Courier New" charset="0"/>
              </a:rPr>
              <a:t>L’</a:t>
            </a:r>
          </a:p>
        </p:txBody>
      </p:sp>
      <p:cxnSp>
        <p:nvCxnSpPr>
          <p:cNvPr id="20" name="Elbow Connector 14">
            <a:extLst>
              <a:ext uri="{FF2B5EF4-FFF2-40B4-BE49-F238E27FC236}">
                <a16:creationId xmlns:a16="http://schemas.microsoft.com/office/drawing/2014/main" id="{90A9897C-DA8D-46A2-87BE-D89D41A828E6}"/>
              </a:ext>
            </a:extLst>
          </p:cNvPr>
          <p:cNvCxnSpPr>
            <a:cxnSpLocks/>
            <a:stCxn id="18" idx="1"/>
            <a:endCxn id="9" idx="3"/>
          </p:cNvCxnSpPr>
          <p:nvPr/>
        </p:nvCxnSpPr>
        <p:spPr>
          <a:xfrm rot="10800000" flipV="1">
            <a:off x="6077849" y="3184499"/>
            <a:ext cx="646537" cy="4354"/>
          </a:xfrm>
          <a:prstGeom prst="bentConnector3">
            <a:avLst>
              <a:gd name="adj1" fmla="val 50000"/>
            </a:avLst>
          </a:prstGeom>
          <a:ln w="6032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352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800" y="1515168"/>
            <a:ext cx="8303255" cy="4455066"/>
            <a:chOff x="478702" y="356436"/>
            <a:chExt cx="11071007" cy="594008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609" y="908956"/>
              <a:ext cx="4864100" cy="4521200"/>
            </a:xfrm>
            <a:prstGeom prst="rect">
              <a:avLst/>
            </a:prstGeom>
          </p:spPr>
        </p:pic>
        <p:sp>
          <p:nvSpPr>
            <p:cNvPr id="4" name="TextBox 3"/>
            <p:cNvSpPr txBox="1"/>
            <p:nvPr/>
          </p:nvSpPr>
          <p:spPr>
            <a:xfrm>
              <a:off x="478702" y="356436"/>
              <a:ext cx="4153259" cy="5940088"/>
            </a:xfrm>
            <a:prstGeom prst="rect">
              <a:avLst/>
            </a:prstGeom>
            <a:solidFill>
              <a:schemeClr val="bg1">
                <a:lumMod val="85000"/>
                <a:alpha val="25000"/>
              </a:schemeClr>
            </a:solidFill>
            <a:ln>
              <a:solidFill>
                <a:schemeClr val="tx1"/>
              </a:solidFill>
            </a:ln>
          </p:spPr>
          <p:txBody>
            <a:bodyPr wrap="square" rtlCol="0">
              <a:spAutoFit/>
            </a:bodyPr>
            <a:lstStyle/>
            <a:p>
              <a:r>
                <a:rPr lang="en-US" sz="1350" dirty="0">
                  <a:latin typeface="Courier New" charset="0"/>
                  <a:ea typeface="Courier New" charset="0"/>
                  <a:cs typeface="Courier New" charset="0"/>
                </a:rPr>
                <a:t>// </a:t>
              </a:r>
              <a:r>
                <a:rPr lang="en-US" sz="1350" b="1" dirty="0">
                  <a:latin typeface="Courier New" charset="0"/>
                  <a:ea typeface="Courier New" charset="0"/>
                  <a:cs typeface="Courier New" charset="0"/>
                </a:rPr>
                <a:t>start</a:t>
              </a:r>
            </a:p>
            <a:p>
              <a:r>
                <a:rPr lang="en-US" sz="1350" dirty="0" err="1">
                  <a:latin typeface="Courier New" charset="0"/>
                  <a:ea typeface="Courier New" charset="0"/>
                  <a:cs typeface="Courier New" charset="0"/>
                </a:rPr>
                <a:t>int</a:t>
              </a:r>
              <a:r>
                <a:rPr lang="en-US" sz="1350" dirty="0">
                  <a:latin typeface="Courier New" charset="0"/>
                  <a:ea typeface="Courier New" charset="0"/>
                  <a:cs typeface="Courier New" charset="0"/>
                </a:rPr>
                <a:t> b , n , x ;</a:t>
              </a:r>
            </a:p>
            <a:p>
              <a:r>
                <a:rPr lang="en-US" sz="1350" dirty="0">
                  <a:latin typeface="Courier New" charset="0"/>
                  <a:ea typeface="Courier New" charset="0"/>
                  <a:cs typeface="Courier New" charset="0"/>
                </a:rPr>
                <a:t>b = 1 ; n = 1 ; x = 0 ;</a:t>
              </a:r>
            </a:p>
            <a:p>
              <a:endParaRPr lang="en-US" sz="1350" dirty="0">
                <a:latin typeface="Courier New" charset="0"/>
                <a:ea typeface="Courier New" charset="0"/>
                <a:cs typeface="Courier New" charset="0"/>
              </a:endParaRPr>
            </a:p>
            <a:p>
              <a:r>
                <a:rPr lang="en-US" sz="1350" dirty="0">
                  <a:latin typeface="Courier New" charset="0"/>
                  <a:ea typeface="Courier New" charset="0"/>
                  <a:cs typeface="Courier New" charset="0"/>
                </a:rPr>
                <a:t>// </a:t>
              </a:r>
              <a:r>
                <a:rPr lang="en-US" sz="1350" b="1" dirty="0">
                  <a:latin typeface="Courier New" charset="0"/>
                  <a:ea typeface="Courier New" charset="0"/>
                  <a:cs typeface="Courier New" charset="0"/>
                </a:rPr>
                <a:t>outer</a:t>
              </a:r>
            </a:p>
            <a:p>
              <a:r>
                <a:rPr lang="en-US" sz="1350" dirty="0">
                  <a:latin typeface="Courier New" charset="0"/>
                  <a:ea typeface="Courier New" charset="0"/>
                  <a:cs typeface="Courier New" charset="0"/>
                </a:rPr>
                <a:t>while (b &lt;= 27) { </a:t>
              </a:r>
            </a:p>
            <a:p>
              <a:r>
                <a:rPr lang="en-US" sz="1350" dirty="0">
                  <a:latin typeface="Courier New" charset="0"/>
                  <a:ea typeface="Courier New" charset="0"/>
                  <a:cs typeface="Courier New" charset="0"/>
                </a:rPr>
                <a:t>  n = b ; </a:t>
              </a:r>
            </a:p>
            <a:p>
              <a:endParaRPr lang="en-US" sz="1350" dirty="0">
                <a:latin typeface="Courier New" charset="0"/>
                <a:ea typeface="Courier New" charset="0"/>
                <a:cs typeface="Courier New" charset="0"/>
              </a:endParaRPr>
            </a:p>
            <a:p>
              <a:r>
                <a:rPr lang="en-US" sz="1350" dirty="0">
                  <a:latin typeface="Courier New" charset="0"/>
                  <a:ea typeface="Courier New" charset="0"/>
                  <a:cs typeface="Courier New" charset="0"/>
                </a:rPr>
                <a:t>  // </a:t>
              </a:r>
              <a:r>
                <a:rPr lang="en-US" sz="1350" b="1" dirty="0">
                  <a:latin typeface="Courier New" charset="0"/>
                  <a:ea typeface="Courier New" charset="0"/>
                  <a:cs typeface="Courier New" charset="0"/>
                </a:rPr>
                <a:t>inner</a:t>
              </a:r>
            </a:p>
            <a:p>
              <a:r>
                <a:rPr lang="en-US" sz="1350" dirty="0">
                  <a:latin typeface="Courier New" charset="0"/>
                  <a:ea typeface="Courier New" charset="0"/>
                  <a:cs typeface="Courier New" charset="0"/>
                </a:rPr>
                <a:t>  while (2 &lt;= n) { </a:t>
              </a:r>
            </a:p>
            <a:p>
              <a:r>
                <a:rPr lang="en-US" sz="1350" dirty="0">
                  <a:latin typeface="Courier New" charset="0"/>
                  <a:ea typeface="Courier New" charset="0"/>
                  <a:cs typeface="Courier New" charset="0"/>
                </a:rPr>
                <a:t>    if (n &lt;= ((n / 2) * 2)) { </a:t>
              </a:r>
            </a:p>
            <a:p>
              <a:r>
                <a:rPr lang="en-US" sz="1350" dirty="0">
                  <a:latin typeface="Courier New" charset="0"/>
                  <a:ea typeface="Courier New" charset="0"/>
                  <a:cs typeface="Courier New" charset="0"/>
                </a:rPr>
                <a:t>      n = n / 2 ; </a:t>
              </a:r>
            </a:p>
            <a:p>
              <a:r>
                <a:rPr lang="en-US" sz="1350" dirty="0">
                  <a:latin typeface="Courier New" charset="0"/>
                  <a:ea typeface="Courier New" charset="0"/>
                  <a:cs typeface="Courier New" charset="0"/>
                </a:rPr>
                <a:t>    } else { </a:t>
              </a:r>
            </a:p>
            <a:p>
              <a:r>
                <a:rPr lang="en-US" sz="1350" dirty="0">
                  <a:latin typeface="Courier New" charset="0"/>
                  <a:ea typeface="Courier New" charset="0"/>
                  <a:cs typeface="Courier New" charset="0"/>
                </a:rPr>
                <a:t>      n = (3 * n) + 1 ; </a:t>
              </a:r>
            </a:p>
            <a:p>
              <a:r>
                <a:rPr lang="en-US" sz="1350" dirty="0">
                  <a:latin typeface="Courier New" charset="0"/>
                  <a:ea typeface="Courier New" charset="0"/>
                  <a:cs typeface="Courier New" charset="0"/>
                </a:rPr>
                <a:t>    }</a:t>
              </a:r>
            </a:p>
            <a:p>
              <a:r>
                <a:rPr lang="en-US" sz="1350" dirty="0">
                  <a:latin typeface="Courier New" charset="0"/>
                  <a:ea typeface="Courier New" charset="0"/>
                  <a:cs typeface="Courier New" charset="0"/>
                </a:rPr>
                <a:t>    x = x + 1 ; </a:t>
              </a:r>
            </a:p>
            <a:p>
              <a:r>
                <a:rPr lang="en-US" sz="1350" dirty="0">
                  <a:latin typeface="Courier New" charset="0"/>
                  <a:ea typeface="Courier New" charset="0"/>
                  <a:cs typeface="Courier New" charset="0"/>
                </a:rPr>
                <a:t>  } </a:t>
              </a:r>
            </a:p>
            <a:p>
              <a:r>
                <a:rPr lang="en-US" sz="1350" dirty="0">
                  <a:latin typeface="Courier New" charset="0"/>
                  <a:ea typeface="Courier New" charset="0"/>
                  <a:cs typeface="Courier New" charset="0"/>
                </a:rPr>
                <a:t>  b = b + 1 ; </a:t>
              </a:r>
            </a:p>
            <a:p>
              <a:r>
                <a:rPr lang="en-US" sz="1350" dirty="0">
                  <a:latin typeface="Courier New" charset="0"/>
                  <a:ea typeface="Courier New" charset="0"/>
                  <a:cs typeface="Courier New" charset="0"/>
                </a:rPr>
                <a:t>}</a:t>
              </a:r>
            </a:p>
            <a:p>
              <a:r>
                <a:rPr lang="en-US" sz="1350" dirty="0">
                  <a:latin typeface="Courier New" charset="0"/>
                  <a:ea typeface="Courier New" charset="0"/>
                  <a:cs typeface="Courier New" charset="0"/>
                </a:rPr>
                <a:t>// </a:t>
              </a:r>
              <a:r>
                <a:rPr lang="en-US" sz="1350" b="1" dirty="0">
                  <a:latin typeface="Courier New" charset="0"/>
                  <a:ea typeface="Courier New" charset="0"/>
                  <a:cs typeface="Courier New" charset="0"/>
                </a:rPr>
                <a:t>end</a:t>
              </a:r>
            </a:p>
          </p:txBody>
        </p:sp>
        <p:cxnSp>
          <p:nvCxnSpPr>
            <p:cNvPr id="6" name="Straight Arrow Connector 5"/>
            <p:cNvCxnSpPr>
              <a:cxnSpLocks/>
            </p:cNvCxnSpPr>
            <p:nvPr/>
          </p:nvCxnSpPr>
          <p:spPr>
            <a:xfrm>
              <a:off x="4876799" y="3186489"/>
              <a:ext cx="29464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12149" y="2981304"/>
              <a:ext cx="1475701" cy="410369"/>
            </a:xfrm>
            <a:prstGeom prst="rect">
              <a:avLst/>
            </a:prstGeom>
            <a:solidFill>
              <a:schemeClr val="bg1"/>
            </a:solidFill>
          </p:spPr>
          <p:txBody>
            <a:bodyPr wrap="square" rtlCol="0">
              <a:spAutoFit/>
            </a:bodyPr>
            <a:lstStyle/>
            <a:p>
              <a:r>
                <a:rPr lang="en-US" sz="1400" b="1" dirty="0"/>
                <a:t>compiles to</a:t>
              </a:r>
            </a:p>
          </p:txBody>
        </p:sp>
      </p:grpSp>
      <p:sp>
        <p:nvSpPr>
          <p:cNvPr id="7" name="Title 1">
            <a:extLst>
              <a:ext uri="{FF2B5EF4-FFF2-40B4-BE49-F238E27FC236}">
                <a16:creationId xmlns:a16="http://schemas.microsoft.com/office/drawing/2014/main" id="{357A46E2-D61E-4F03-9847-708A11D34916}"/>
              </a:ext>
            </a:extLst>
          </p:cNvPr>
          <p:cNvSpPr txBox="1">
            <a:spLocks/>
          </p:cNvSpPr>
          <p:nvPr/>
        </p:nvSpPr>
        <p:spPr>
          <a:xfrm>
            <a:off x="457200"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Semantics-Based Compilation (SBC)</a:t>
            </a:r>
          </a:p>
          <a:p>
            <a:r>
              <a:rPr lang="en-US" dirty="0"/>
              <a:t>Experiments with Early Prototype</a:t>
            </a:r>
          </a:p>
        </p:txBody>
      </p:sp>
      <p:graphicFrame>
        <p:nvGraphicFramePr>
          <p:cNvPr id="9" name="Content Placeholder 3">
            <a:extLst>
              <a:ext uri="{FF2B5EF4-FFF2-40B4-BE49-F238E27FC236}">
                <a16:creationId xmlns:a16="http://schemas.microsoft.com/office/drawing/2014/main" id="{B9973200-C066-4ACC-BF66-7DEDF51040F9}"/>
              </a:ext>
            </a:extLst>
          </p:cNvPr>
          <p:cNvGraphicFramePr>
            <a:graphicFrameLocks/>
          </p:cNvGraphicFramePr>
          <p:nvPr>
            <p:extLst>
              <p:ext uri="{D42A27DB-BD31-4B8C-83A1-F6EECF244321}">
                <p14:modId xmlns:p14="http://schemas.microsoft.com/office/powerpoint/2010/main" val="73075329"/>
              </p:ext>
            </p:extLst>
          </p:nvPr>
        </p:nvGraphicFramePr>
        <p:xfrm>
          <a:off x="3733800" y="5439591"/>
          <a:ext cx="5105400" cy="1409700"/>
        </p:xfrm>
        <a:graphic>
          <a:graphicData uri="http://schemas.openxmlformats.org/drawingml/2006/table">
            <a:tbl>
              <a:tblPr firstRow="1" bandRow="1">
                <a:tableStyleId>{5C22544A-7EE6-4342-B048-85BDC9FD1C3A}</a:tableStyleId>
              </a:tblPr>
              <a:tblGrid>
                <a:gridCol w="1276350">
                  <a:extLst>
                    <a:ext uri="{9D8B030D-6E8A-4147-A177-3AD203B41FA5}">
                      <a16:colId xmlns:a16="http://schemas.microsoft.com/office/drawing/2014/main" val="20000"/>
                    </a:ext>
                  </a:extLst>
                </a:gridCol>
                <a:gridCol w="1276350">
                  <a:extLst>
                    <a:ext uri="{9D8B030D-6E8A-4147-A177-3AD203B41FA5}">
                      <a16:colId xmlns:a16="http://schemas.microsoft.com/office/drawing/2014/main" val="20001"/>
                    </a:ext>
                  </a:extLst>
                </a:gridCol>
                <a:gridCol w="1276350">
                  <a:extLst>
                    <a:ext uri="{9D8B030D-6E8A-4147-A177-3AD203B41FA5}">
                      <a16:colId xmlns:a16="http://schemas.microsoft.com/office/drawing/2014/main" val="20002"/>
                    </a:ext>
                  </a:extLst>
                </a:gridCol>
                <a:gridCol w="1276350">
                  <a:extLst>
                    <a:ext uri="{9D8B030D-6E8A-4147-A177-3AD203B41FA5}">
                      <a16:colId xmlns:a16="http://schemas.microsoft.com/office/drawing/2014/main" val="20003"/>
                    </a:ext>
                  </a:extLst>
                </a:gridCol>
              </a:tblGrid>
              <a:tr h="249589">
                <a:tc>
                  <a:txBody>
                    <a:bodyPr/>
                    <a:lstStyle/>
                    <a:p>
                      <a:pPr algn="ctr"/>
                      <a:r>
                        <a:rPr lang="en-US" sz="1400" dirty="0"/>
                        <a:t>Program</a:t>
                      </a:r>
                    </a:p>
                  </a:txBody>
                  <a:tcPr marL="68580" marR="68580" marT="34290" marB="34290"/>
                </a:tc>
                <a:tc>
                  <a:txBody>
                    <a:bodyPr/>
                    <a:lstStyle/>
                    <a:p>
                      <a:pPr algn="ctr"/>
                      <a:r>
                        <a:rPr lang="en-US" sz="1400" dirty="0"/>
                        <a:t>Original (s)</a:t>
                      </a:r>
                    </a:p>
                  </a:txBody>
                  <a:tcPr marL="68580" marR="68580" marT="34290" marB="34290"/>
                </a:tc>
                <a:tc>
                  <a:txBody>
                    <a:bodyPr/>
                    <a:lstStyle/>
                    <a:p>
                      <a:pPr algn="ctr"/>
                      <a:r>
                        <a:rPr lang="en-US" sz="1400" dirty="0"/>
                        <a:t>Compiled </a:t>
                      </a:r>
                      <a:r>
                        <a:rPr lang="en-US" sz="1400" baseline="0" dirty="0"/>
                        <a:t>(s)</a:t>
                      </a:r>
                      <a:endParaRPr lang="en-US" sz="1400" dirty="0"/>
                    </a:p>
                  </a:txBody>
                  <a:tcPr marL="68580" marR="68580" marT="34290" marB="34290"/>
                </a:tc>
                <a:tc>
                  <a:txBody>
                    <a:bodyPr/>
                    <a:lstStyle/>
                    <a:p>
                      <a:pPr algn="ctr"/>
                      <a:r>
                        <a:rPr lang="en-US" sz="1400" dirty="0"/>
                        <a:t>Speedup</a:t>
                      </a:r>
                    </a:p>
                  </a:txBody>
                  <a:tcPr marL="68580" marR="68580" marT="34290" marB="34290"/>
                </a:tc>
                <a:extLst>
                  <a:ext uri="{0D108BD9-81ED-4DB2-BD59-A6C34878D82A}">
                    <a16:rowId xmlns:a16="http://schemas.microsoft.com/office/drawing/2014/main" val="10000"/>
                  </a:ext>
                </a:extLst>
              </a:tr>
              <a:tr h="249589">
                <a:tc>
                  <a:txBody>
                    <a:bodyPr/>
                    <a:lstStyle/>
                    <a:p>
                      <a:pPr algn="ctr"/>
                      <a:r>
                        <a:rPr lang="en-US" sz="1400" dirty="0" err="1"/>
                        <a:t>sum.imp</a:t>
                      </a:r>
                      <a:endParaRPr lang="en-US" sz="1400" dirty="0"/>
                    </a:p>
                  </a:txBody>
                  <a:tcPr marL="68580" marR="68580" marT="34290" marB="34290"/>
                </a:tc>
                <a:tc>
                  <a:txBody>
                    <a:bodyPr/>
                    <a:lstStyle/>
                    <a:p>
                      <a:pPr algn="ctr"/>
                      <a:r>
                        <a:rPr lang="en-US" sz="1400" dirty="0"/>
                        <a:t>70.6</a:t>
                      </a:r>
                    </a:p>
                  </a:txBody>
                  <a:tcPr marL="68580" marR="68580" marT="34290" marB="34290"/>
                </a:tc>
                <a:tc>
                  <a:txBody>
                    <a:bodyPr/>
                    <a:lstStyle/>
                    <a:p>
                      <a:pPr algn="ctr"/>
                      <a:r>
                        <a:rPr lang="en-US" sz="1400" dirty="0"/>
                        <a:t>7.3</a:t>
                      </a:r>
                    </a:p>
                  </a:txBody>
                  <a:tcPr marL="68580" marR="68580" marT="34290" marB="34290"/>
                </a:tc>
                <a:tc>
                  <a:txBody>
                    <a:bodyPr/>
                    <a:lstStyle/>
                    <a:p>
                      <a:pPr algn="ctr"/>
                      <a:r>
                        <a:rPr lang="en-US" sz="1400" dirty="0"/>
                        <a:t>9.7</a:t>
                      </a:r>
                    </a:p>
                  </a:txBody>
                  <a:tcPr marL="68580" marR="68580" marT="34290" marB="34290"/>
                </a:tc>
                <a:extLst>
                  <a:ext uri="{0D108BD9-81ED-4DB2-BD59-A6C34878D82A}">
                    <a16:rowId xmlns:a16="http://schemas.microsoft.com/office/drawing/2014/main" val="10001"/>
                  </a:ext>
                </a:extLst>
              </a:tr>
              <a:tr h="249589">
                <a:tc>
                  <a:txBody>
                    <a:bodyPr/>
                    <a:lstStyle/>
                    <a:p>
                      <a:pPr algn="ctr"/>
                      <a:r>
                        <a:rPr lang="en-US" sz="1400" dirty="0" err="1"/>
                        <a:t>collatz.imp</a:t>
                      </a:r>
                      <a:endParaRPr lang="en-US" sz="1400" dirty="0"/>
                    </a:p>
                  </a:txBody>
                  <a:tcPr marL="68580" marR="68580" marT="34290" marB="34290"/>
                </a:tc>
                <a:tc>
                  <a:txBody>
                    <a:bodyPr/>
                    <a:lstStyle/>
                    <a:p>
                      <a:pPr algn="ctr"/>
                      <a:r>
                        <a:rPr lang="en-US" sz="1400" dirty="0"/>
                        <a:t>34.5</a:t>
                      </a:r>
                    </a:p>
                  </a:txBody>
                  <a:tcPr marL="68580" marR="68580" marT="34290" marB="34290"/>
                </a:tc>
                <a:tc>
                  <a:txBody>
                    <a:bodyPr/>
                    <a:lstStyle/>
                    <a:p>
                      <a:pPr algn="ctr"/>
                      <a:r>
                        <a:rPr lang="en-US" sz="1400" dirty="0"/>
                        <a:t>2.7</a:t>
                      </a:r>
                    </a:p>
                  </a:txBody>
                  <a:tcPr marL="68580" marR="68580" marT="34290" marB="34290"/>
                </a:tc>
                <a:tc>
                  <a:txBody>
                    <a:bodyPr/>
                    <a:lstStyle/>
                    <a:p>
                      <a:pPr algn="ctr"/>
                      <a:r>
                        <a:rPr lang="en-US" sz="1400" dirty="0"/>
                        <a:t>12.8</a:t>
                      </a:r>
                    </a:p>
                  </a:txBody>
                  <a:tcPr marL="68580" marR="68580" marT="34290" marB="34290"/>
                </a:tc>
                <a:extLst>
                  <a:ext uri="{0D108BD9-81ED-4DB2-BD59-A6C34878D82A}">
                    <a16:rowId xmlns:a16="http://schemas.microsoft.com/office/drawing/2014/main" val="10002"/>
                  </a:ext>
                </a:extLst>
              </a:tr>
              <a:tr h="249589">
                <a:tc>
                  <a:txBody>
                    <a:bodyPr/>
                    <a:lstStyle/>
                    <a:p>
                      <a:pPr algn="ctr"/>
                      <a:r>
                        <a:rPr lang="en-US" sz="1400" dirty="0" err="1"/>
                        <a:t>collatz-all.imp</a:t>
                      </a:r>
                      <a:endParaRPr lang="en-US" sz="1400" dirty="0"/>
                    </a:p>
                  </a:txBody>
                  <a:tcPr marL="68580" marR="68580" marT="34290" marB="34290"/>
                </a:tc>
                <a:tc>
                  <a:txBody>
                    <a:bodyPr/>
                    <a:lstStyle/>
                    <a:p>
                      <a:pPr algn="ctr"/>
                      <a:r>
                        <a:rPr lang="en-US" sz="1400" dirty="0"/>
                        <a:t>77.4</a:t>
                      </a:r>
                    </a:p>
                  </a:txBody>
                  <a:tcPr marL="68580" marR="68580" marT="34290" marB="34290"/>
                </a:tc>
                <a:tc>
                  <a:txBody>
                    <a:bodyPr/>
                    <a:lstStyle/>
                    <a:p>
                      <a:pPr algn="ctr"/>
                      <a:r>
                        <a:rPr lang="en-US" sz="1400" dirty="0"/>
                        <a:t>5.7</a:t>
                      </a:r>
                    </a:p>
                  </a:txBody>
                  <a:tcPr marL="68580" marR="68580" marT="34290" marB="34290"/>
                </a:tc>
                <a:tc>
                  <a:txBody>
                    <a:bodyPr/>
                    <a:lstStyle/>
                    <a:p>
                      <a:pPr algn="ctr"/>
                      <a:r>
                        <a:rPr lang="en-US" sz="1400" dirty="0"/>
                        <a:t>13.6</a:t>
                      </a:r>
                    </a:p>
                  </a:txBody>
                  <a:tcPr marL="68580" marR="68580" marT="34290" marB="34290"/>
                </a:tc>
                <a:extLst>
                  <a:ext uri="{0D108BD9-81ED-4DB2-BD59-A6C34878D82A}">
                    <a16:rowId xmlns:a16="http://schemas.microsoft.com/office/drawing/2014/main" val="10003"/>
                  </a:ext>
                </a:extLst>
              </a:tr>
              <a:tr h="249589">
                <a:tc>
                  <a:txBody>
                    <a:bodyPr/>
                    <a:lstStyle/>
                    <a:p>
                      <a:pPr algn="ctr"/>
                      <a:r>
                        <a:rPr lang="en-US" sz="1400" dirty="0" err="1"/>
                        <a:t>krazy-loop.imp</a:t>
                      </a:r>
                      <a:endParaRPr lang="en-US" sz="1400" dirty="0"/>
                    </a:p>
                  </a:txBody>
                  <a:tcPr marL="68580" marR="68580" marT="34290" marB="34290"/>
                </a:tc>
                <a:tc>
                  <a:txBody>
                    <a:bodyPr/>
                    <a:lstStyle/>
                    <a:p>
                      <a:pPr algn="ctr"/>
                      <a:r>
                        <a:rPr lang="en-US" sz="1400" dirty="0"/>
                        <a:t>67.6</a:t>
                      </a:r>
                    </a:p>
                  </a:txBody>
                  <a:tcPr marL="68580" marR="68580" marT="34290" marB="34290"/>
                </a:tc>
                <a:tc>
                  <a:txBody>
                    <a:bodyPr/>
                    <a:lstStyle/>
                    <a:p>
                      <a:pPr algn="ctr"/>
                      <a:r>
                        <a:rPr lang="en-US" sz="1400" dirty="0"/>
                        <a:t>3.3</a:t>
                      </a:r>
                    </a:p>
                  </a:txBody>
                  <a:tcPr marL="68580" marR="68580" marT="34290" marB="34290"/>
                </a:tc>
                <a:tc>
                  <a:txBody>
                    <a:bodyPr/>
                    <a:lstStyle/>
                    <a:p>
                      <a:pPr algn="ctr"/>
                      <a:r>
                        <a:rPr lang="en-US" sz="1400" dirty="0"/>
                        <a:t>20.5</a:t>
                      </a:r>
                    </a:p>
                  </a:txBody>
                  <a:tcPr marL="68580" marR="68580" marT="34290" marB="3429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2463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21005"/>
            <a:ext cx="8229600" cy="865632"/>
          </a:xfrm>
        </p:spPr>
        <p:txBody>
          <a:bodyPr>
            <a:normAutofit/>
          </a:bodyPr>
          <a:lstStyle/>
          <a:p>
            <a:r>
              <a:rPr lang="en-US" b="1" dirty="0"/>
              <a:t>3.</a:t>
            </a:r>
            <a:r>
              <a:rPr lang="en-US" dirty="0"/>
              <a:t> Proof Object Generation</a:t>
            </a:r>
          </a:p>
        </p:txBody>
      </p:sp>
      <p:grpSp>
        <p:nvGrpSpPr>
          <p:cNvPr id="31" name="Group 30"/>
          <p:cNvGrpSpPr/>
          <p:nvPr/>
        </p:nvGrpSpPr>
        <p:grpSpPr>
          <a:xfrm>
            <a:off x="5140389" y="1495653"/>
            <a:ext cx="3437843" cy="2270017"/>
            <a:chOff x="5096557" y="990600"/>
            <a:chExt cx="3437843" cy="2270017"/>
          </a:xfrm>
        </p:grpSpPr>
        <p:sp>
          <p:nvSpPr>
            <p:cNvPr id="13" name="Rounded Rectangle 12"/>
            <p:cNvSpPr/>
            <p:nvPr/>
          </p:nvSpPr>
          <p:spPr>
            <a:xfrm>
              <a:off x="6629400" y="990600"/>
              <a:ext cx="1905000" cy="1447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Deductive program verifier</a:t>
              </a:r>
              <a:endParaRPr lang="en-US" sz="3200" dirty="0">
                <a:solidFill>
                  <a:schemeClr val="tx1"/>
                </a:solidFill>
              </a:endParaRPr>
            </a:p>
          </p:txBody>
        </p:sp>
        <p:sp>
          <p:nvSpPr>
            <p:cNvPr id="18" name="Right Arrow 17"/>
            <p:cNvSpPr/>
            <p:nvPr/>
          </p:nvSpPr>
          <p:spPr>
            <a:xfrm rot="19007345">
              <a:off x="5096557" y="2775985"/>
              <a:ext cx="1845785"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219200" y="1499177"/>
            <a:ext cx="1952573" cy="2082223"/>
            <a:chOff x="2133600" y="1524000"/>
            <a:chExt cx="1952573" cy="2082223"/>
          </a:xfrm>
        </p:grpSpPr>
        <p:sp>
          <p:nvSpPr>
            <p:cNvPr id="6" name="Rounded Rectangle 5"/>
            <p:cNvSpPr/>
            <p:nvPr/>
          </p:nvSpPr>
          <p:spPr>
            <a:xfrm>
              <a:off x="2133600" y="1524000"/>
              <a:ext cx="1219200" cy="9144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Parser</a:t>
              </a:r>
              <a:endParaRPr lang="en-US" sz="3200" dirty="0">
                <a:solidFill>
                  <a:schemeClr val="tx1"/>
                </a:solidFill>
              </a:endParaRPr>
            </a:p>
          </p:txBody>
        </p:sp>
        <p:sp>
          <p:nvSpPr>
            <p:cNvPr id="19" name="Right Arrow 18"/>
            <p:cNvSpPr/>
            <p:nvPr/>
          </p:nvSpPr>
          <p:spPr>
            <a:xfrm rot="13556540">
              <a:off x="3156746" y="2676796"/>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52400" y="3048000"/>
            <a:ext cx="3241764" cy="1066800"/>
            <a:chOff x="152400" y="3048000"/>
            <a:chExt cx="3241764" cy="1066800"/>
          </a:xfrm>
        </p:grpSpPr>
        <p:sp>
          <p:nvSpPr>
            <p:cNvPr id="7" name="Rounded Rectangle 6"/>
            <p:cNvSpPr/>
            <p:nvPr/>
          </p:nvSpPr>
          <p:spPr>
            <a:xfrm>
              <a:off x="152400" y="3048000"/>
              <a:ext cx="1875388"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Interpreter</a:t>
              </a:r>
              <a:endParaRPr lang="en-US" sz="3200" dirty="0">
                <a:solidFill>
                  <a:schemeClr val="tx1"/>
                </a:solidFill>
              </a:endParaRPr>
            </a:p>
          </p:txBody>
        </p:sp>
        <p:sp>
          <p:nvSpPr>
            <p:cNvPr id="20" name="Right Arrow 19"/>
            <p:cNvSpPr/>
            <p:nvPr/>
          </p:nvSpPr>
          <p:spPr>
            <a:xfrm rot="11009716">
              <a:off x="2041303" y="3393589"/>
              <a:ext cx="1352861"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81000" y="4503962"/>
            <a:ext cx="2939131" cy="1363438"/>
            <a:chOff x="381000" y="4503962"/>
            <a:chExt cx="2939131" cy="1363438"/>
          </a:xfrm>
        </p:grpSpPr>
        <p:sp>
          <p:nvSpPr>
            <p:cNvPr id="8" name="Rounded Rectangle 7"/>
            <p:cNvSpPr/>
            <p:nvPr/>
          </p:nvSpPr>
          <p:spPr>
            <a:xfrm>
              <a:off x="381000" y="4800600"/>
              <a:ext cx="16002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Compiler</a:t>
              </a:r>
              <a:endParaRPr lang="en-US" sz="3200" dirty="0">
                <a:solidFill>
                  <a:schemeClr val="tx1"/>
                </a:solidFill>
              </a:endParaRPr>
            </a:p>
          </p:txBody>
        </p:sp>
        <p:sp>
          <p:nvSpPr>
            <p:cNvPr id="21" name="Right Arrow 20"/>
            <p:cNvSpPr/>
            <p:nvPr/>
          </p:nvSpPr>
          <p:spPr>
            <a:xfrm rot="9498770">
              <a:off x="1945909" y="4503962"/>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200400" y="4264578"/>
            <a:ext cx="1828800" cy="2441022"/>
            <a:chOff x="3200400" y="4264578"/>
            <a:chExt cx="1828800" cy="2441022"/>
          </a:xfrm>
        </p:grpSpPr>
        <p:sp>
          <p:nvSpPr>
            <p:cNvPr id="10" name="Rounded Rectangle 9"/>
            <p:cNvSpPr/>
            <p:nvPr/>
          </p:nvSpPr>
          <p:spPr>
            <a:xfrm>
              <a:off x="3200400" y="5638800"/>
              <a:ext cx="1828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(semantic) Debugger</a:t>
              </a:r>
              <a:endParaRPr lang="en-US" sz="3200" dirty="0">
                <a:solidFill>
                  <a:schemeClr val="tx1"/>
                </a:solidFill>
              </a:endParaRPr>
            </a:p>
          </p:txBody>
        </p:sp>
        <p:sp>
          <p:nvSpPr>
            <p:cNvPr id="22" name="Right Arrow 21"/>
            <p:cNvSpPr/>
            <p:nvPr/>
          </p:nvSpPr>
          <p:spPr>
            <a:xfrm rot="5400000">
              <a:off x="3490173" y="470937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079864" y="4070708"/>
            <a:ext cx="1997336" cy="2406292"/>
            <a:chOff x="6079864" y="4070708"/>
            <a:chExt cx="1997336" cy="2406292"/>
          </a:xfrm>
        </p:grpSpPr>
        <p:sp>
          <p:nvSpPr>
            <p:cNvPr id="12" name="Rounded Rectangle 11"/>
            <p:cNvSpPr/>
            <p:nvPr/>
          </p:nvSpPr>
          <p:spPr>
            <a:xfrm>
              <a:off x="6324600" y="5410200"/>
              <a:ext cx="17526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Symbolic execution</a:t>
              </a:r>
              <a:endParaRPr lang="en-US" sz="3200" dirty="0">
                <a:solidFill>
                  <a:schemeClr val="tx1"/>
                </a:solidFill>
              </a:endParaRPr>
            </a:p>
          </p:txBody>
        </p:sp>
        <p:sp>
          <p:nvSpPr>
            <p:cNvPr id="23" name="Right Arrow 22"/>
            <p:cNvSpPr/>
            <p:nvPr/>
          </p:nvSpPr>
          <p:spPr>
            <a:xfrm rot="4248154">
              <a:off x="5635069" y="451550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172200" y="3505200"/>
            <a:ext cx="2819400" cy="1066800"/>
            <a:chOff x="6172200" y="3505200"/>
            <a:chExt cx="2819400" cy="1066800"/>
          </a:xfrm>
        </p:grpSpPr>
        <p:sp>
          <p:nvSpPr>
            <p:cNvPr id="9" name="Rounded Rectangle 8"/>
            <p:cNvSpPr/>
            <p:nvPr/>
          </p:nvSpPr>
          <p:spPr>
            <a:xfrm>
              <a:off x="7543800" y="3505200"/>
              <a:ext cx="1447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Model checker</a:t>
              </a:r>
              <a:endParaRPr lang="en-US" sz="3200" dirty="0">
                <a:solidFill>
                  <a:schemeClr val="tx1"/>
                </a:solidFill>
              </a:endParaRPr>
            </a:p>
          </p:txBody>
        </p:sp>
        <p:sp>
          <p:nvSpPr>
            <p:cNvPr id="24" name="Right Arrow 23"/>
            <p:cNvSpPr/>
            <p:nvPr/>
          </p:nvSpPr>
          <p:spPr>
            <a:xfrm>
              <a:off x="6172200" y="3782568"/>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lded Corner 4"/>
          <p:cNvSpPr/>
          <p:nvPr/>
        </p:nvSpPr>
        <p:spPr>
          <a:xfrm>
            <a:off x="2743200" y="3276600"/>
            <a:ext cx="4191000" cy="152400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Formal Language Definition </a:t>
            </a:r>
          </a:p>
          <a:p>
            <a:pPr algn="ctr"/>
            <a:r>
              <a:rPr lang="en-US" sz="2800" dirty="0">
                <a:solidFill>
                  <a:schemeClr val="tx1"/>
                </a:solidFill>
              </a:rPr>
              <a:t>(Syntax and Semantics)</a:t>
            </a:r>
          </a:p>
        </p:txBody>
      </p:sp>
      <p:sp>
        <p:nvSpPr>
          <p:cNvPr id="3" name="Slide Number Placeholder 2"/>
          <p:cNvSpPr>
            <a:spLocks noGrp="1"/>
          </p:cNvSpPr>
          <p:nvPr>
            <p:ph type="sldNum" sz="quarter" idx="12"/>
          </p:nvPr>
        </p:nvSpPr>
        <p:spPr/>
        <p:txBody>
          <a:bodyPr/>
          <a:lstStyle/>
          <a:p>
            <a:fld id="{B6F15528-21DE-4FAA-801E-634DDDAF4B2B}" type="slidenum">
              <a:rPr lang="en-US" smtClean="0"/>
              <a:pPr/>
              <a:t>59</a:t>
            </a:fld>
            <a:endParaRPr lang="en-US" dirty="0"/>
          </a:p>
        </p:txBody>
      </p:sp>
      <p:grpSp>
        <p:nvGrpSpPr>
          <p:cNvPr id="11" name="Group 10"/>
          <p:cNvGrpSpPr/>
          <p:nvPr/>
        </p:nvGrpSpPr>
        <p:grpSpPr>
          <a:xfrm>
            <a:off x="4223543" y="563940"/>
            <a:ext cx="1034257" cy="2941259"/>
            <a:chOff x="4223543" y="563940"/>
            <a:chExt cx="1034257" cy="2941259"/>
          </a:xfrm>
        </p:grpSpPr>
        <p:sp>
          <p:nvSpPr>
            <p:cNvPr id="4" name="TextBox 3"/>
            <p:cNvSpPr txBox="1"/>
            <p:nvPr/>
          </p:nvSpPr>
          <p:spPr>
            <a:xfrm>
              <a:off x="4223543" y="563940"/>
              <a:ext cx="1034257" cy="1569660"/>
            </a:xfrm>
            <a:prstGeom prst="rect">
              <a:avLst/>
            </a:prstGeom>
            <a:noFill/>
          </p:spPr>
          <p:txBody>
            <a:bodyPr wrap="none" rtlCol="0">
              <a:spAutoFit/>
            </a:bodyPr>
            <a:lstStyle/>
            <a:p>
              <a:r>
                <a:rPr lang="en-US" sz="9600" dirty="0"/>
                <a:t>…</a:t>
              </a:r>
            </a:p>
          </p:txBody>
        </p:sp>
        <p:sp>
          <p:nvSpPr>
            <p:cNvPr id="32" name="Right Arrow 31"/>
            <p:cNvSpPr/>
            <p:nvPr/>
          </p:nvSpPr>
          <p:spPr>
            <a:xfrm rot="16200000">
              <a:off x="4014217" y="2538983"/>
              <a:ext cx="1447800"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Rounded Corners 33">
            <a:extLst>
              <a:ext uri="{FF2B5EF4-FFF2-40B4-BE49-F238E27FC236}">
                <a16:creationId xmlns:a16="http://schemas.microsoft.com/office/drawing/2014/main" id="{4B08C1D8-6409-4B86-B49F-605C57ED5384}"/>
              </a:ext>
            </a:extLst>
          </p:cNvPr>
          <p:cNvSpPr/>
          <p:nvPr/>
        </p:nvSpPr>
        <p:spPr>
          <a:xfrm>
            <a:off x="337743" y="4800600"/>
            <a:ext cx="1643457" cy="10668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01AA12BA-AC6E-49AB-B5B0-ABB674FE9AED}"/>
              </a:ext>
            </a:extLst>
          </p:cNvPr>
          <p:cNvSpPr/>
          <p:nvPr/>
        </p:nvSpPr>
        <p:spPr>
          <a:xfrm>
            <a:off x="6278972" y="5404945"/>
            <a:ext cx="1798228" cy="1027605"/>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9DD8B7AC-8E59-4FBF-A9F1-0A04895CB2DE}"/>
              </a:ext>
            </a:extLst>
          </p:cNvPr>
          <p:cNvSpPr/>
          <p:nvPr/>
        </p:nvSpPr>
        <p:spPr>
          <a:xfrm>
            <a:off x="185343" y="3048000"/>
            <a:ext cx="1842445" cy="10668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834CABF0-5442-4A8D-93D0-C26875C035D5}"/>
              </a:ext>
            </a:extLst>
          </p:cNvPr>
          <p:cNvSpPr/>
          <p:nvPr/>
        </p:nvSpPr>
        <p:spPr>
          <a:xfrm>
            <a:off x="3188900" y="5654675"/>
            <a:ext cx="1840299" cy="10668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2F05C06D-54AB-444F-938C-75CD01A07132}"/>
              </a:ext>
            </a:extLst>
          </p:cNvPr>
          <p:cNvSpPr/>
          <p:nvPr/>
        </p:nvSpPr>
        <p:spPr>
          <a:xfrm>
            <a:off x="7543800" y="3505200"/>
            <a:ext cx="1414857" cy="10668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E78F029-3547-4392-ACB5-E14EFCC4CB30}"/>
              </a:ext>
            </a:extLst>
          </p:cNvPr>
          <p:cNvSpPr/>
          <p:nvPr/>
        </p:nvSpPr>
        <p:spPr>
          <a:xfrm>
            <a:off x="6662343" y="1517703"/>
            <a:ext cx="1915889" cy="1425749"/>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53A40AE9-AE83-429E-BAAE-5BE7F9A0A014}"/>
              </a:ext>
            </a:extLst>
          </p:cNvPr>
          <p:cNvSpPr/>
          <p:nvPr/>
        </p:nvSpPr>
        <p:spPr>
          <a:xfrm>
            <a:off x="1181101" y="1478236"/>
            <a:ext cx="1257299" cy="935341"/>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7500B565-0850-4C58-B59F-86366D5F860B}"/>
              </a:ext>
            </a:extLst>
          </p:cNvPr>
          <p:cNvSpPr/>
          <p:nvPr/>
        </p:nvSpPr>
        <p:spPr>
          <a:xfrm>
            <a:off x="-1905000" y="-1507595"/>
            <a:ext cx="13716000" cy="10287000"/>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a:solidFill>
                  <a:schemeClr val="tx1"/>
                </a:solidFill>
              </a:rPr>
              <a:t>Each and every one of the K tools is a best-effort implementation of proof search in Matching Logic</a:t>
            </a:r>
          </a:p>
          <a:p>
            <a:pPr marL="285750" indent="-285750">
              <a:buFont typeface="Arial" panose="020B0604020202020204" pitchFamily="34" charset="0"/>
              <a:buChar char="•"/>
            </a:pPr>
            <a:r>
              <a:rPr lang="en-US" sz="2800" dirty="0">
                <a:solidFill>
                  <a:schemeClr val="tx1"/>
                </a:solidFill>
              </a:rPr>
              <a:t>New Haskell implementation of K will generate such proof objects explicitly</a:t>
            </a:r>
          </a:p>
          <a:p>
            <a:pPr marL="285750" indent="-285750">
              <a:buFont typeface="Arial" panose="020B0604020202020204" pitchFamily="34" charset="0"/>
              <a:buChar char="•"/>
            </a:pPr>
            <a:r>
              <a:rPr lang="en-US" sz="2800" dirty="0">
                <a:solidFill>
                  <a:schemeClr val="tx1"/>
                </a:solidFill>
              </a:rPr>
              <a:t>No need to trust the (complex) K implementation</a:t>
            </a:r>
          </a:p>
          <a:p>
            <a:pPr marL="285750" indent="-285750">
              <a:buFont typeface="Arial" panose="020B0604020202020204" pitchFamily="34" charset="0"/>
              <a:buChar char="•"/>
            </a:pPr>
            <a:r>
              <a:rPr lang="en-US" sz="2800" dirty="0">
                <a:solidFill>
                  <a:schemeClr val="tx1"/>
                </a:solidFill>
              </a:rPr>
              <a:t>Proof objects to be used as third-party checkable correctness certificates on the blockchain</a:t>
            </a:r>
          </a:p>
        </p:txBody>
      </p:sp>
    </p:spTree>
    <p:extLst>
      <p:ext uri="{BB962C8B-B14F-4D97-AF65-F5344CB8AC3E}">
        <p14:creationId xmlns:p14="http://schemas.microsoft.com/office/powerpoint/2010/main" val="219474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par>
                          <p:cTn id="23" fill="hold">
                            <p:stCondLst>
                              <p:cond delay="500"/>
                            </p:stCondLst>
                            <p:childTnLst>
                              <p:par>
                                <p:cTn id="24" presetID="10" presetClass="entr" presetSubtype="0" fill="hold" grpId="0" nodeType="afterEffect">
                                  <p:stCondLst>
                                    <p:cond delay="200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40" grpId="0" animBg="1"/>
      <p:bldP spid="42" grpId="0" animBg="1"/>
      <p:bldP spid="43"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Complete K Definition of </a:t>
            </a:r>
            <a:r>
              <a:rPr lang="en-US" dirty="0" err="1"/>
              <a:t>KernelC</a:t>
            </a:r>
            <a:endParaRPr lang="en-US" dirty="0"/>
          </a:p>
        </p:txBody>
      </p:sp>
      <p:grpSp>
        <p:nvGrpSpPr>
          <p:cNvPr id="8" name="Group 7"/>
          <p:cNvGrpSpPr/>
          <p:nvPr/>
        </p:nvGrpSpPr>
        <p:grpSpPr>
          <a:xfrm>
            <a:off x="739781" y="1371600"/>
            <a:ext cx="7658475" cy="5486400"/>
            <a:chOff x="739781" y="1371600"/>
            <a:chExt cx="7658475" cy="548640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781" y="1371600"/>
              <a:ext cx="1698619" cy="5486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4288" y="1371600"/>
              <a:ext cx="2293112" cy="51031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81800" y="1371600"/>
              <a:ext cx="1616456" cy="4990338"/>
            </a:xfrm>
            <a:prstGeom prst="rect">
              <a:avLst/>
            </a:prstGeom>
          </p:spPr>
        </p:pic>
      </p:grpSp>
      <p:grpSp>
        <p:nvGrpSpPr>
          <p:cNvPr id="10" name="Group 9"/>
          <p:cNvGrpSpPr/>
          <p:nvPr/>
        </p:nvGrpSpPr>
        <p:grpSpPr>
          <a:xfrm>
            <a:off x="990600" y="1609344"/>
            <a:ext cx="7772400" cy="4562856"/>
            <a:chOff x="990600" y="1609344"/>
            <a:chExt cx="7772400" cy="4562856"/>
          </a:xfrm>
        </p:grpSpPr>
        <p:sp>
          <p:nvSpPr>
            <p:cNvPr id="3" name="Rounded Rectangle 2"/>
            <p:cNvSpPr/>
            <p:nvPr/>
          </p:nvSpPr>
          <p:spPr>
            <a:xfrm>
              <a:off x="3657600" y="1609344"/>
              <a:ext cx="1828800" cy="5334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6" name="Rounded Rectangular Callout 5"/>
            <p:cNvSpPr/>
            <p:nvPr/>
          </p:nvSpPr>
          <p:spPr>
            <a:xfrm>
              <a:off x="990600" y="2590800"/>
              <a:ext cx="7772400" cy="3581400"/>
            </a:xfrm>
            <a:prstGeom prst="wedgeRoundRectCallout">
              <a:avLst>
                <a:gd name="adj1" fmla="val -9319"/>
                <a:gd name="adj2" fmla="val -6232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600200" y="2902803"/>
              <a:ext cx="6487225" cy="830997"/>
            </a:xfrm>
            <a:prstGeom prst="rect">
              <a:avLst/>
            </a:prstGeom>
            <a:noFill/>
          </p:spPr>
          <p:txBody>
            <a:bodyPr wrap="none" rtlCol="0">
              <a:spAutoFit/>
            </a:bodyPr>
            <a:lstStyle/>
            <a:p>
              <a:r>
                <a:rPr lang="en-US" sz="2400" dirty="0"/>
                <a:t>Configuration  given as a nested cell structure.</a:t>
              </a:r>
            </a:p>
            <a:p>
              <a:r>
                <a:rPr lang="en-US" sz="2400" dirty="0"/>
                <a:t>Leaves can be sets, </a:t>
              </a:r>
              <a:r>
                <a:rPr lang="en-US" sz="2400" dirty="0" err="1"/>
                <a:t>multisets</a:t>
              </a:r>
              <a:r>
                <a:rPr lang="en-US" sz="2400" dirty="0"/>
                <a:t>, lists, maps, or syntax</a:t>
              </a:r>
            </a:p>
          </p:txBody>
        </p:sp>
        <p:pic>
          <p:nvPicPr>
            <p:cNvPr id="12" name="Picture 11"/>
            <p:cNvPicPr>
              <a:picLocks noChangeAspect="1"/>
            </p:cNvPicPr>
            <p:nvPr/>
          </p:nvPicPr>
          <p:blipFill>
            <a:blip r:embed="rId6" cstate="print"/>
            <a:stretch>
              <a:fillRect/>
            </a:stretch>
          </p:blipFill>
          <p:spPr>
            <a:xfrm>
              <a:off x="1066800" y="3823716"/>
              <a:ext cx="7528560" cy="2119884"/>
            </a:xfrm>
            <a:prstGeom prst="rect">
              <a:avLst/>
            </a:prstGeom>
          </p:spPr>
        </p:pic>
      </p:grpSp>
      <p:sp>
        <p:nvSpPr>
          <p:cNvPr id="11" name="Slide Number Placeholder 10"/>
          <p:cNvSpPr>
            <a:spLocks noGrp="1"/>
          </p:cNvSpPr>
          <p:nvPr>
            <p:ph type="sldNum" sz="quarter" idx="12"/>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123431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490"/>
            <a:ext cx="8534400" cy="865632"/>
          </a:xfrm>
        </p:spPr>
        <p:txBody>
          <a:bodyPr>
            <a:normAutofit/>
          </a:bodyPr>
          <a:lstStyle/>
          <a:p>
            <a:r>
              <a:rPr lang="en-US" dirty="0"/>
              <a:t>Conclusion: Not a dream anymore!</a:t>
            </a:r>
          </a:p>
        </p:txBody>
      </p:sp>
      <p:grpSp>
        <p:nvGrpSpPr>
          <p:cNvPr id="31" name="Group 30"/>
          <p:cNvGrpSpPr/>
          <p:nvPr/>
        </p:nvGrpSpPr>
        <p:grpSpPr>
          <a:xfrm>
            <a:off x="5096557" y="990600"/>
            <a:ext cx="3437843" cy="2270017"/>
            <a:chOff x="5096557" y="990600"/>
            <a:chExt cx="3437843" cy="2270017"/>
          </a:xfrm>
        </p:grpSpPr>
        <p:sp>
          <p:nvSpPr>
            <p:cNvPr id="13" name="Rounded Rectangle 12"/>
            <p:cNvSpPr/>
            <p:nvPr/>
          </p:nvSpPr>
          <p:spPr>
            <a:xfrm>
              <a:off x="6629400" y="990600"/>
              <a:ext cx="1905000" cy="1447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Deductive program verifier</a:t>
              </a:r>
              <a:endParaRPr lang="en-US" sz="3200" dirty="0">
                <a:solidFill>
                  <a:schemeClr val="tx1"/>
                </a:solidFill>
              </a:endParaRPr>
            </a:p>
          </p:txBody>
        </p:sp>
        <p:sp>
          <p:nvSpPr>
            <p:cNvPr id="18" name="Right Arrow 17"/>
            <p:cNvSpPr/>
            <p:nvPr/>
          </p:nvSpPr>
          <p:spPr>
            <a:xfrm rot="19007345">
              <a:off x="5096557" y="2775985"/>
              <a:ext cx="1845785"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219200" y="1499177"/>
            <a:ext cx="1952573" cy="2082223"/>
            <a:chOff x="2133600" y="1524000"/>
            <a:chExt cx="1952573" cy="2082223"/>
          </a:xfrm>
        </p:grpSpPr>
        <p:sp>
          <p:nvSpPr>
            <p:cNvPr id="6" name="Rounded Rectangle 5"/>
            <p:cNvSpPr/>
            <p:nvPr/>
          </p:nvSpPr>
          <p:spPr>
            <a:xfrm>
              <a:off x="2133600" y="1524000"/>
              <a:ext cx="1219200" cy="9144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Parser</a:t>
              </a:r>
              <a:endParaRPr lang="en-US" sz="3200" dirty="0">
                <a:solidFill>
                  <a:schemeClr val="tx1"/>
                </a:solidFill>
              </a:endParaRPr>
            </a:p>
          </p:txBody>
        </p:sp>
        <p:sp>
          <p:nvSpPr>
            <p:cNvPr id="19" name="Right Arrow 18"/>
            <p:cNvSpPr/>
            <p:nvPr/>
          </p:nvSpPr>
          <p:spPr>
            <a:xfrm rot="13556540">
              <a:off x="3156746" y="2676796"/>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52400" y="3048000"/>
            <a:ext cx="3241764" cy="1066800"/>
            <a:chOff x="152400" y="3048000"/>
            <a:chExt cx="3241764" cy="1066800"/>
          </a:xfrm>
        </p:grpSpPr>
        <p:sp>
          <p:nvSpPr>
            <p:cNvPr id="7" name="Rounded Rectangle 6"/>
            <p:cNvSpPr/>
            <p:nvPr/>
          </p:nvSpPr>
          <p:spPr>
            <a:xfrm>
              <a:off x="152400" y="3048000"/>
              <a:ext cx="1875388"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Interpreter</a:t>
              </a:r>
              <a:endParaRPr lang="en-US" sz="3200" dirty="0">
                <a:solidFill>
                  <a:schemeClr val="tx1"/>
                </a:solidFill>
              </a:endParaRPr>
            </a:p>
          </p:txBody>
        </p:sp>
        <p:sp>
          <p:nvSpPr>
            <p:cNvPr id="20" name="Right Arrow 19"/>
            <p:cNvSpPr/>
            <p:nvPr/>
          </p:nvSpPr>
          <p:spPr>
            <a:xfrm rot="11009716">
              <a:off x="2041303" y="3393589"/>
              <a:ext cx="1352861"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81000" y="4503962"/>
            <a:ext cx="2939131" cy="1363438"/>
            <a:chOff x="381000" y="4503962"/>
            <a:chExt cx="2939131" cy="1363438"/>
          </a:xfrm>
        </p:grpSpPr>
        <p:sp>
          <p:nvSpPr>
            <p:cNvPr id="8" name="Rounded Rectangle 7"/>
            <p:cNvSpPr/>
            <p:nvPr/>
          </p:nvSpPr>
          <p:spPr>
            <a:xfrm>
              <a:off x="381000" y="4800600"/>
              <a:ext cx="16002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Compiler</a:t>
              </a:r>
              <a:endParaRPr lang="en-US" sz="3200" dirty="0">
                <a:solidFill>
                  <a:schemeClr val="tx1"/>
                </a:solidFill>
              </a:endParaRPr>
            </a:p>
          </p:txBody>
        </p:sp>
        <p:sp>
          <p:nvSpPr>
            <p:cNvPr id="21" name="Right Arrow 20"/>
            <p:cNvSpPr/>
            <p:nvPr/>
          </p:nvSpPr>
          <p:spPr>
            <a:xfrm rot="9498770">
              <a:off x="1945909" y="4503962"/>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200400" y="4264578"/>
            <a:ext cx="1828800" cy="2441022"/>
            <a:chOff x="3200400" y="4264578"/>
            <a:chExt cx="1828800" cy="2441022"/>
          </a:xfrm>
        </p:grpSpPr>
        <p:sp>
          <p:nvSpPr>
            <p:cNvPr id="10" name="Rounded Rectangle 9"/>
            <p:cNvSpPr/>
            <p:nvPr/>
          </p:nvSpPr>
          <p:spPr>
            <a:xfrm>
              <a:off x="3200400" y="5638800"/>
              <a:ext cx="1828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(semantic) Debugger</a:t>
              </a:r>
              <a:endParaRPr lang="en-US" sz="3200" dirty="0">
                <a:solidFill>
                  <a:schemeClr val="tx1"/>
                </a:solidFill>
              </a:endParaRPr>
            </a:p>
          </p:txBody>
        </p:sp>
        <p:sp>
          <p:nvSpPr>
            <p:cNvPr id="22" name="Right Arrow 21"/>
            <p:cNvSpPr/>
            <p:nvPr/>
          </p:nvSpPr>
          <p:spPr>
            <a:xfrm rot="5400000">
              <a:off x="3490173" y="470937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079864" y="4070708"/>
            <a:ext cx="1997336" cy="2406292"/>
            <a:chOff x="6079864" y="4070708"/>
            <a:chExt cx="1997336" cy="2406292"/>
          </a:xfrm>
        </p:grpSpPr>
        <p:sp>
          <p:nvSpPr>
            <p:cNvPr id="12" name="Rounded Rectangle 11"/>
            <p:cNvSpPr/>
            <p:nvPr/>
          </p:nvSpPr>
          <p:spPr>
            <a:xfrm>
              <a:off x="6324600" y="5410200"/>
              <a:ext cx="17526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Symbolic execution</a:t>
              </a:r>
              <a:endParaRPr lang="en-US" sz="3200" dirty="0">
                <a:solidFill>
                  <a:schemeClr val="tx1"/>
                </a:solidFill>
              </a:endParaRPr>
            </a:p>
          </p:txBody>
        </p:sp>
        <p:sp>
          <p:nvSpPr>
            <p:cNvPr id="23" name="Right Arrow 22"/>
            <p:cNvSpPr/>
            <p:nvPr/>
          </p:nvSpPr>
          <p:spPr>
            <a:xfrm rot="4248154">
              <a:off x="5635069" y="4515503"/>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172200" y="3505200"/>
            <a:ext cx="2819400" cy="1066800"/>
            <a:chOff x="6172200" y="3505200"/>
            <a:chExt cx="2819400" cy="1066800"/>
          </a:xfrm>
        </p:grpSpPr>
        <p:sp>
          <p:nvSpPr>
            <p:cNvPr id="9" name="Rounded Rectangle 8"/>
            <p:cNvSpPr/>
            <p:nvPr/>
          </p:nvSpPr>
          <p:spPr>
            <a:xfrm>
              <a:off x="7543800" y="3505200"/>
              <a:ext cx="1447800" cy="1066800"/>
            </a:xfrm>
            <a:prstGeom prst="round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Model checker</a:t>
              </a:r>
              <a:endParaRPr lang="en-US" sz="3200" dirty="0">
                <a:solidFill>
                  <a:schemeClr val="tx1"/>
                </a:solidFill>
              </a:endParaRPr>
            </a:p>
          </p:txBody>
        </p:sp>
        <p:sp>
          <p:nvSpPr>
            <p:cNvPr id="24" name="Right Arrow 23"/>
            <p:cNvSpPr/>
            <p:nvPr/>
          </p:nvSpPr>
          <p:spPr>
            <a:xfrm>
              <a:off x="6172200" y="3782568"/>
              <a:ext cx="1374222"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lded Corner 4"/>
          <p:cNvSpPr/>
          <p:nvPr/>
        </p:nvSpPr>
        <p:spPr>
          <a:xfrm>
            <a:off x="2743200" y="3276600"/>
            <a:ext cx="4191000" cy="152400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Formal Language Definition </a:t>
            </a:r>
          </a:p>
          <a:p>
            <a:pPr algn="ctr"/>
            <a:r>
              <a:rPr lang="en-US" sz="2800" dirty="0">
                <a:solidFill>
                  <a:schemeClr val="tx1"/>
                </a:solidFill>
              </a:rPr>
              <a:t>(Syntax and Semantics)</a:t>
            </a:r>
          </a:p>
        </p:txBody>
      </p:sp>
      <p:sp>
        <p:nvSpPr>
          <p:cNvPr id="3" name="Slide Number Placeholder 2"/>
          <p:cNvSpPr>
            <a:spLocks noGrp="1"/>
          </p:cNvSpPr>
          <p:nvPr>
            <p:ph type="sldNum" sz="quarter" idx="12"/>
          </p:nvPr>
        </p:nvSpPr>
        <p:spPr/>
        <p:txBody>
          <a:bodyPr/>
          <a:lstStyle/>
          <a:p>
            <a:fld id="{B6F15528-21DE-4FAA-801E-634DDDAF4B2B}" type="slidenum">
              <a:rPr lang="en-US" smtClean="0"/>
              <a:pPr/>
              <a:t>60</a:t>
            </a:fld>
            <a:endParaRPr lang="en-US" dirty="0"/>
          </a:p>
        </p:txBody>
      </p:sp>
      <p:grpSp>
        <p:nvGrpSpPr>
          <p:cNvPr id="11" name="Group 10"/>
          <p:cNvGrpSpPr/>
          <p:nvPr/>
        </p:nvGrpSpPr>
        <p:grpSpPr>
          <a:xfrm>
            <a:off x="4223543" y="563940"/>
            <a:ext cx="1034257" cy="2941259"/>
            <a:chOff x="4223543" y="563940"/>
            <a:chExt cx="1034257" cy="2941259"/>
          </a:xfrm>
        </p:grpSpPr>
        <p:sp>
          <p:nvSpPr>
            <p:cNvPr id="4" name="TextBox 3"/>
            <p:cNvSpPr txBox="1"/>
            <p:nvPr/>
          </p:nvSpPr>
          <p:spPr>
            <a:xfrm>
              <a:off x="4223543" y="563940"/>
              <a:ext cx="1034257" cy="1569660"/>
            </a:xfrm>
            <a:prstGeom prst="rect">
              <a:avLst/>
            </a:prstGeom>
            <a:noFill/>
          </p:spPr>
          <p:txBody>
            <a:bodyPr wrap="none" rtlCol="0">
              <a:spAutoFit/>
            </a:bodyPr>
            <a:lstStyle/>
            <a:p>
              <a:r>
                <a:rPr lang="en-US" sz="9600" dirty="0"/>
                <a:t>…</a:t>
              </a:r>
            </a:p>
          </p:txBody>
        </p:sp>
        <p:sp>
          <p:nvSpPr>
            <p:cNvPr id="32" name="Right Arrow 31"/>
            <p:cNvSpPr/>
            <p:nvPr/>
          </p:nvSpPr>
          <p:spPr>
            <a:xfrm rot="16200000">
              <a:off x="4014217" y="2538983"/>
              <a:ext cx="1447800"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3619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Complete K Definition of </a:t>
            </a:r>
            <a:r>
              <a:rPr lang="en-US" dirty="0" err="1"/>
              <a:t>KernelC</a:t>
            </a:r>
            <a:endParaRPr lang="en-US" dirty="0"/>
          </a:p>
        </p:txBody>
      </p:sp>
      <p:grpSp>
        <p:nvGrpSpPr>
          <p:cNvPr id="8" name="Group 7"/>
          <p:cNvGrpSpPr/>
          <p:nvPr/>
        </p:nvGrpSpPr>
        <p:grpSpPr>
          <a:xfrm>
            <a:off x="739781" y="1371600"/>
            <a:ext cx="7658475" cy="5486400"/>
            <a:chOff x="739781" y="1371600"/>
            <a:chExt cx="7658475" cy="548640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781" y="1371600"/>
              <a:ext cx="1698619" cy="5486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4288" y="1371600"/>
              <a:ext cx="2293112" cy="51031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81800" y="1371600"/>
              <a:ext cx="1616456" cy="4990338"/>
            </a:xfrm>
            <a:prstGeom prst="rect">
              <a:avLst/>
            </a:prstGeom>
          </p:spPr>
        </p:pic>
      </p:grpSp>
      <p:grpSp>
        <p:nvGrpSpPr>
          <p:cNvPr id="11" name="Group 10"/>
          <p:cNvGrpSpPr/>
          <p:nvPr/>
        </p:nvGrpSpPr>
        <p:grpSpPr>
          <a:xfrm>
            <a:off x="3749040" y="2788920"/>
            <a:ext cx="5318760" cy="3611880"/>
            <a:chOff x="3749040" y="2788920"/>
            <a:chExt cx="5318760" cy="3611880"/>
          </a:xfrm>
        </p:grpSpPr>
        <p:sp>
          <p:nvSpPr>
            <p:cNvPr id="3" name="Rounded Rectangle 2"/>
            <p:cNvSpPr/>
            <p:nvPr/>
          </p:nvSpPr>
          <p:spPr>
            <a:xfrm>
              <a:off x="3749040" y="2788920"/>
              <a:ext cx="609600" cy="3048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useBgFill="1">
          <p:nvSpPr>
            <p:cNvPr id="6" name="Rounded Rectangular Callout 5"/>
            <p:cNvSpPr/>
            <p:nvPr/>
          </p:nvSpPr>
          <p:spPr>
            <a:xfrm>
              <a:off x="4343400" y="3276600"/>
              <a:ext cx="4724400" cy="3124200"/>
            </a:xfrm>
            <a:prstGeom prst="wedgeRoundRectCallout">
              <a:avLst>
                <a:gd name="adj1" fmla="val -56586"/>
                <a:gd name="adj2" fmla="val -5565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570172" y="3505200"/>
              <a:ext cx="4345228" cy="461665"/>
            </a:xfrm>
            <a:prstGeom prst="rect">
              <a:avLst/>
            </a:prstGeom>
            <a:noFill/>
          </p:spPr>
          <p:txBody>
            <a:bodyPr wrap="none" rtlCol="0">
              <a:spAutoFit/>
            </a:bodyPr>
            <a:lstStyle/>
            <a:p>
              <a:r>
                <a:rPr lang="en-US" sz="2400" dirty="0"/>
                <a:t>Semantic rules given contextually</a:t>
              </a:r>
            </a:p>
          </p:txBody>
        </p:sp>
        <p:sp>
          <p:nvSpPr>
            <p:cNvPr id="10" name="TextBox 9"/>
            <p:cNvSpPr txBox="1"/>
            <p:nvPr/>
          </p:nvSpPr>
          <p:spPr>
            <a:xfrm>
              <a:off x="4572000" y="5401270"/>
              <a:ext cx="4458272" cy="923330"/>
            </a:xfrm>
            <a:prstGeom prst="rect">
              <a:avLst/>
            </a:prstGeom>
            <a:noFill/>
          </p:spPr>
          <p:txBody>
            <a:bodyPr wrap="none" rtlCol="0">
              <a:spAutoFit/>
            </a:bodyPr>
            <a:lstStyle/>
            <a:p>
              <a:r>
                <a:rPr lang="en-US" b="1" dirty="0">
                  <a:latin typeface="Courier New" pitchFamily="49" charset="0"/>
                  <a:cs typeface="Courier New" pitchFamily="49" charset="0"/>
                </a:rPr>
                <a:t>rule</a:t>
              </a:r>
            </a:p>
            <a:p>
              <a:r>
                <a:rPr lang="en-US" b="1" dirty="0">
                  <a:latin typeface="Courier New" pitchFamily="49" charset="0"/>
                  <a:cs typeface="Courier New" pitchFamily="49" charset="0"/>
                </a:rPr>
                <a:t>  &lt;k&gt; X = V </a:t>
              </a:r>
              <a:r>
                <a:rPr lang="en-US" b="1" dirty="0">
                  <a:solidFill>
                    <a:srgbClr val="FF0000"/>
                  </a:solidFill>
                  <a:latin typeface="Courier New" pitchFamily="49" charset="0"/>
                  <a:cs typeface="Courier New" pitchFamily="49" charset="0"/>
                </a:rPr>
                <a:t>=&gt;</a:t>
              </a:r>
              <a:r>
                <a:rPr lang="en-US" b="1" dirty="0">
                  <a:latin typeface="Courier New" pitchFamily="49" charset="0"/>
                  <a:cs typeface="Courier New" pitchFamily="49" charset="0"/>
                </a:rPr>
                <a:t> V …&lt;/k&gt;</a:t>
              </a:r>
            </a:p>
            <a:p>
              <a:r>
                <a:rPr lang="en-US" b="1" dirty="0">
                  <a:latin typeface="Courier New" pitchFamily="49" charset="0"/>
                  <a:cs typeface="Courier New" pitchFamily="49" charset="0"/>
                </a:rPr>
                <a:t>  &lt;</a:t>
              </a:r>
              <a:r>
                <a:rPr lang="en-US" b="1" dirty="0" err="1">
                  <a:latin typeface="Courier New" pitchFamily="49" charset="0"/>
                  <a:cs typeface="Courier New" pitchFamily="49" charset="0"/>
                </a:rPr>
                <a:t>env</a:t>
              </a:r>
              <a:r>
                <a:rPr lang="en-US" b="1" dirty="0">
                  <a:latin typeface="Courier New" pitchFamily="49" charset="0"/>
                  <a:cs typeface="Courier New" pitchFamily="49" charset="0"/>
                </a:rPr>
                <a:t>&gt;… X |-&gt; (_ </a:t>
              </a:r>
              <a:r>
                <a:rPr lang="en-US" b="1" dirty="0">
                  <a:solidFill>
                    <a:srgbClr val="FF0000"/>
                  </a:solidFill>
                  <a:latin typeface="Courier New" pitchFamily="49" charset="0"/>
                  <a:cs typeface="Courier New" pitchFamily="49" charset="0"/>
                </a:rPr>
                <a:t>=&gt;</a:t>
              </a:r>
              <a:r>
                <a:rPr lang="en-US" b="1" dirty="0">
                  <a:latin typeface="Courier New" pitchFamily="49" charset="0"/>
                  <a:cs typeface="Courier New" pitchFamily="49" charset="0"/>
                </a:rPr>
                <a:t> V) …&lt;/</a:t>
              </a:r>
              <a:r>
                <a:rPr lang="en-US" b="1" dirty="0" err="1">
                  <a:latin typeface="Courier New" pitchFamily="49" charset="0"/>
                  <a:cs typeface="Courier New" pitchFamily="49" charset="0"/>
                </a:rPr>
                <a:t>env</a:t>
              </a:r>
              <a:r>
                <a:rPr lang="en-US" b="1" dirty="0">
                  <a:latin typeface="Courier New" pitchFamily="49" charset="0"/>
                  <a:cs typeface="Courier New" pitchFamily="49" charset="0"/>
                </a:rPr>
                <a:t>&gt;</a:t>
              </a:r>
            </a:p>
          </p:txBody>
        </p:sp>
        <p:pic>
          <p:nvPicPr>
            <p:cNvPr id="12" name="Picture 11"/>
            <p:cNvPicPr>
              <a:picLocks noChangeAspect="1"/>
            </p:cNvPicPr>
            <p:nvPr/>
          </p:nvPicPr>
          <p:blipFill>
            <a:blip r:embed="rId6" cstate="print"/>
            <a:stretch>
              <a:fillRect/>
            </a:stretch>
          </p:blipFill>
          <p:spPr>
            <a:xfrm>
              <a:off x="5209032" y="4038600"/>
              <a:ext cx="2944368" cy="1472184"/>
            </a:xfrm>
            <a:prstGeom prst="rect">
              <a:avLst/>
            </a:prstGeom>
          </p:spPr>
        </p:pic>
      </p:grpSp>
      <p:sp>
        <p:nvSpPr>
          <p:cNvPr id="13" name="Slide Number Placeholder 12"/>
          <p:cNvSpPr>
            <a:spLocks noGrp="1"/>
          </p:cNvSpPr>
          <p:nvPr>
            <p:ph type="sldNum" sz="quarter" idx="12"/>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239161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 Scales</a:t>
            </a:r>
          </a:p>
        </p:txBody>
      </p:sp>
      <p:sp>
        <p:nvSpPr>
          <p:cNvPr id="3" name="Content Placeholder 2"/>
          <p:cNvSpPr>
            <a:spLocks noGrp="1"/>
          </p:cNvSpPr>
          <p:nvPr>
            <p:ph idx="1"/>
          </p:nvPr>
        </p:nvSpPr>
        <p:spPr>
          <a:xfrm>
            <a:off x="304800" y="1600200"/>
            <a:ext cx="8763000" cy="5257800"/>
          </a:xfrm>
        </p:spPr>
        <p:txBody>
          <a:bodyPr>
            <a:normAutofit fontScale="92500" lnSpcReduction="10000"/>
          </a:bodyPr>
          <a:lstStyle/>
          <a:p>
            <a:pPr>
              <a:buNone/>
            </a:pPr>
            <a:r>
              <a:rPr lang="en-US" dirty="0"/>
              <a:t>Several large languages were recently defined in K:</a:t>
            </a:r>
          </a:p>
          <a:p>
            <a:r>
              <a:rPr lang="en-US" dirty="0">
                <a:solidFill>
                  <a:srgbClr val="0070C0"/>
                </a:solidFill>
              </a:rPr>
              <a:t>Java 1.4</a:t>
            </a:r>
            <a:r>
              <a:rPr lang="en-US" dirty="0"/>
              <a:t>: by </a:t>
            </a:r>
            <a:r>
              <a:rPr lang="en-US" dirty="0" err="1"/>
              <a:t>Bogdanas</a:t>
            </a:r>
            <a:r>
              <a:rPr lang="en-US" dirty="0"/>
              <a:t> </a:t>
            </a:r>
            <a:r>
              <a:rPr lang="en-US" dirty="0" err="1"/>
              <a:t>etal</a:t>
            </a:r>
            <a:r>
              <a:rPr lang="en-US" dirty="0"/>
              <a:t> </a:t>
            </a:r>
            <a:r>
              <a:rPr lang="en-US" dirty="0">
                <a:solidFill>
                  <a:schemeClr val="bg1">
                    <a:lumMod val="65000"/>
                  </a:schemeClr>
                </a:solidFill>
              </a:rPr>
              <a:t>[POPL’15]</a:t>
            </a:r>
          </a:p>
          <a:p>
            <a:pPr lvl="1"/>
            <a:r>
              <a:rPr lang="en-US" dirty="0"/>
              <a:t>800+ program test suite that covers the semantics</a:t>
            </a:r>
          </a:p>
          <a:p>
            <a:r>
              <a:rPr lang="en-US" dirty="0">
                <a:solidFill>
                  <a:srgbClr val="0070C0"/>
                </a:solidFill>
              </a:rPr>
              <a:t>JavaScript ES5</a:t>
            </a:r>
            <a:r>
              <a:rPr lang="en-US" dirty="0"/>
              <a:t>: by Park </a:t>
            </a:r>
            <a:r>
              <a:rPr lang="en-US" dirty="0" err="1"/>
              <a:t>etal</a:t>
            </a:r>
            <a:r>
              <a:rPr lang="en-US" dirty="0"/>
              <a:t> </a:t>
            </a:r>
            <a:r>
              <a:rPr lang="en-US" dirty="0">
                <a:solidFill>
                  <a:schemeClr val="bg1">
                    <a:lumMod val="65000"/>
                  </a:schemeClr>
                </a:solidFill>
              </a:rPr>
              <a:t>[PLDI’15]</a:t>
            </a:r>
          </a:p>
          <a:p>
            <a:pPr lvl="1"/>
            <a:r>
              <a:rPr lang="en-US" dirty="0"/>
              <a:t>Passes existing conformance test suite (2872 programs)</a:t>
            </a:r>
          </a:p>
          <a:p>
            <a:pPr lvl="1"/>
            <a:r>
              <a:rPr lang="en-US" dirty="0"/>
              <a:t>Found (confirmed) bugs in Chrome, IE, Firefox, Safari</a:t>
            </a:r>
          </a:p>
          <a:p>
            <a:r>
              <a:rPr lang="en-US" dirty="0">
                <a:solidFill>
                  <a:srgbClr val="0070C0"/>
                </a:solidFill>
              </a:rPr>
              <a:t>C11</a:t>
            </a:r>
            <a:r>
              <a:rPr lang="en-US" dirty="0"/>
              <a:t>: Ellison </a:t>
            </a:r>
            <a:r>
              <a:rPr lang="en-US" dirty="0" err="1"/>
              <a:t>etal</a:t>
            </a:r>
            <a:r>
              <a:rPr lang="en-US" dirty="0"/>
              <a:t> </a:t>
            </a:r>
            <a:r>
              <a:rPr lang="en-US" dirty="0">
                <a:solidFill>
                  <a:schemeClr val="bg1">
                    <a:lumMod val="65000"/>
                  </a:schemeClr>
                </a:solidFill>
              </a:rPr>
              <a:t>[POPL’12, PLDI’15]</a:t>
            </a:r>
          </a:p>
          <a:p>
            <a:pPr lvl="1"/>
            <a:r>
              <a:rPr lang="en-US" dirty="0"/>
              <a:t>192 different types of undefined behavior</a:t>
            </a:r>
          </a:p>
          <a:p>
            <a:pPr lvl="1"/>
            <a:r>
              <a:rPr lang="en-US" dirty="0"/>
              <a:t>10,000+ program tests (</a:t>
            </a:r>
            <a:r>
              <a:rPr lang="en-US" dirty="0" err="1"/>
              <a:t>gcc</a:t>
            </a:r>
            <a:r>
              <a:rPr lang="en-US" dirty="0"/>
              <a:t> torture tests, obfuscated C, …)</a:t>
            </a:r>
          </a:p>
          <a:p>
            <a:pPr lvl="1"/>
            <a:r>
              <a:rPr lang="en-US" dirty="0"/>
              <a:t>Commercialized by startup (Runtime Verification, Inc.)</a:t>
            </a:r>
          </a:p>
          <a:p>
            <a:pPr marL="0" indent="0">
              <a:buNone/>
            </a:pPr>
            <a:r>
              <a:rPr lang="en-US" dirty="0"/>
              <a:t>+ </a:t>
            </a:r>
            <a:r>
              <a:rPr lang="en-US" dirty="0">
                <a:solidFill>
                  <a:srgbClr val="0070C0"/>
                </a:solidFill>
              </a:rPr>
              <a:t>EVM </a:t>
            </a:r>
            <a:r>
              <a:rPr lang="en-US" dirty="0">
                <a:solidFill>
                  <a:schemeClr val="bg1">
                    <a:lumMod val="65000"/>
                  </a:schemeClr>
                </a:solidFill>
              </a:rPr>
              <a:t>[CSF’18]</a:t>
            </a:r>
            <a:r>
              <a:rPr lang="en-US" dirty="0"/>
              <a:t>, </a:t>
            </a:r>
            <a:r>
              <a:rPr lang="en-US" dirty="0">
                <a:solidFill>
                  <a:srgbClr val="0070C0"/>
                </a:solidFill>
              </a:rPr>
              <a:t>Solidity, IELE</a:t>
            </a:r>
            <a:r>
              <a:rPr lang="en-US" dirty="0"/>
              <a:t>, </a:t>
            </a:r>
            <a:r>
              <a:rPr lang="en-US" dirty="0">
                <a:solidFill>
                  <a:srgbClr val="0070C0"/>
                </a:solidFill>
              </a:rPr>
              <a:t>Plutus</a:t>
            </a:r>
            <a:r>
              <a:rPr lang="en-US" dirty="0"/>
              <a:t>, </a:t>
            </a:r>
            <a:r>
              <a:rPr lang="en-US" dirty="0" err="1">
                <a:solidFill>
                  <a:srgbClr val="0070C0"/>
                </a:solidFill>
              </a:rPr>
              <a:t>Vyper</a:t>
            </a:r>
            <a:r>
              <a:rPr lang="en-US" dirty="0">
                <a:solidFill>
                  <a:srgbClr val="0070C0"/>
                </a:solidFill>
              </a:rPr>
              <a:t>, …</a:t>
            </a:r>
            <a:endParaRPr lang="en-US" dirty="0">
              <a:solidFill>
                <a:schemeClr val="bg1">
                  <a:lumMod val="65000"/>
                </a:schemeClr>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86669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 Configuration and Definition of C</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590800"/>
            <a:ext cx="9144000" cy="2651618"/>
          </a:xfrm>
          <a:prstGeom prst="rect">
            <a:avLst/>
          </a:prstGeom>
        </p:spPr>
      </p:pic>
      <p:sp>
        <p:nvSpPr>
          <p:cNvPr id="6" name="Rounded Rectangular Callout 5"/>
          <p:cNvSpPr/>
          <p:nvPr/>
        </p:nvSpPr>
        <p:spPr>
          <a:xfrm>
            <a:off x="5638800" y="5638800"/>
            <a:ext cx="2819400" cy="1069848"/>
          </a:xfrm>
          <a:prstGeom prst="wedgeRoundRectCallout">
            <a:avLst>
              <a:gd name="adj1" fmla="val -57695"/>
              <a:gd name="adj2" fmla="val -1024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120 Cells!</a:t>
            </a:r>
          </a:p>
        </p:txBody>
      </p:sp>
      <p:sp>
        <p:nvSpPr>
          <p:cNvPr id="5" name="Rounded Rectangular Callout 4"/>
          <p:cNvSpPr/>
          <p:nvPr/>
        </p:nvSpPr>
        <p:spPr>
          <a:xfrm>
            <a:off x="6019800" y="1444752"/>
            <a:ext cx="2590800" cy="1069848"/>
          </a:xfrm>
          <a:prstGeom prst="wedgeRoundRectCallout">
            <a:avLst>
              <a:gd name="adj1" fmla="val -122608"/>
              <a:gd name="adj2" fmla="val 695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Heap</a:t>
            </a:r>
          </a:p>
        </p:txBody>
      </p:sp>
      <p:sp>
        <p:nvSpPr>
          <p:cNvPr id="3" name="TextBox 2"/>
          <p:cNvSpPr txBox="1"/>
          <p:nvPr/>
        </p:nvSpPr>
        <p:spPr>
          <a:xfrm>
            <a:off x="457200" y="5943600"/>
            <a:ext cx="4094391" cy="646331"/>
          </a:xfrm>
          <a:prstGeom prst="rect">
            <a:avLst/>
          </a:prstGeom>
          <a:noFill/>
        </p:spPr>
        <p:txBody>
          <a:bodyPr wrap="none" rtlCol="0">
            <a:spAutoFit/>
          </a:bodyPr>
          <a:lstStyle/>
          <a:p>
            <a:r>
              <a:rPr lang="en-US" sz="3600" dirty="0"/>
              <a:t>… plus ~5000 rules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32881</TotalTime>
  <Words>3827</Words>
  <Application>Microsoft Office PowerPoint</Application>
  <PresentationFormat>On-screen Show (4:3)</PresentationFormat>
  <Paragraphs>991</Paragraphs>
  <Slides>60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Cambria Math</vt:lpstr>
      <vt:lpstr>Corbel</vt:lpstr>
      <vt:lpstr>Courier New</vt:lpstr>
      <vt:lpstr>Curlz MT</vt:lpstr>
      <vt:lpstr>Symbol</vt:lpstr>
      <vt:lpstr>Times New Roman</vt:lpstr>
      <vt:lpstr>Office Theme</vt:lpstr>
      <vt:lpstr>Why and How Does K work? The Logical Infrastructure Behind It</vt:lpstr>
      <vt:lpstr>Ideal Language Framework Vision</vt:lpstr>
      <vt:lpstr>Our Attempt: the K Framework http://kframework.org </vt:lpstr>
      <vt:lpstr>Complete K Definition of KernelC</vt:lpstr>
      <vt:lpstr>Complete K Definition of KernelC</vt:lpstr>
      <vt:lpstr>Complete K Definition of KernelC</vt:lpstr>
      <vt:lpstr>Complete K Definition of KernelC</vt:lpstr>
      <vt:lpstr>K Scales</vt:lpstr>
      <vt:lpstr>K Configuration and Definition of C</vt:lpstr>
      <vt:lpstr>Ideal Language Framework Vision [K]</vt:lpstr>
      <vt:lpstr>1. Translate K lang def to OCAML 2. Compile OCAML code natively</vt:lpstr>
      <vt:lpstr>RV-Match on Toyota ITC Benchmark - Comparison with Static Analysis Tools -</vt:lpstr>
      <vt:lpstr>RV-Match on Toyota ITC Benchmark - Comparison with Other Analysis Tools -</vt:lpstr>
      <vt:lpstr>From RV-Match to Blockchain</vt:lpstr>
      <vt:lpstr>KEVM: Semantics of the Ethereum Virtual Machine (EVM) in K</vt:lpstr>
      <vt:lpstr>What Can We Do with KEVM?</vt:lpstr>
      <vt:lpstr>  A New Virtual Machine (and Language) for the Blockchain</vt:lpstr>
      <vt:lpstr>K Semantics of Other Blockchain Languages … All Giving Interpreters</vt:lpstr>
      <vt:lpstr>Ideal Language Framework Vision [K]</vt:lpstr>
      <vt:lpstr>State-of-the-Art</vt:lpstr>
      <vt:lpstr>What We Want</vt:lpstr>
      <vt:lpstr>Matching Logic</vt:lpstr>
      <vt:lpstr>Matching Logic Models</vt:lpstr>
      <vt:lpstr>From FOL to Matching Logic</vt:lpstr>
      <vt:lpstr>From FOL to Matching Logic</vt:lpstr>
      <vt:lpstr>From FOL to Matching Logic</vt:lpstr>
      <vt:lpstr>From FOL to Matching Logic</vt:lpstr>
      <vt:lpstr>From FOL to Matching Logic</vt:lpstr>
      <vt:lpstr>From FOL to Matching Logic</vt:lpstr>
      <vt:lpstr>From FOL to Matching Logic</vt:lpstr>
      <vt:lpstr>Matching Logic vs. FOL</vt:lpstr>
      <vt:lpstr>Bottom Line</vt:lpstr>
      <vt:lpstr>Derived Constructs</vt:lpstr>
      <vt:lpstr>Recovering Known Notions, Axiomatically</vt:lpstr>
      <vt:lpstr>Recovering Known Notions, Axiomatically</vt:lpstr>
      <vt:lpstr>Matching Logic Proof System</vt:lpstr>
      <vt:lpstr>Unification = Conjunction</vt:lpstr>
      <vt:lpstr>Anti-Unification = Disjunction</vt:lpstr>
      <vt:lpstr>Expressiveness</vt:lpstr>
      <vt:lpstr>Expressiveness</vt:lpstr>
      <vt:lpstr>Separation logic = Matching logic [Map]</vt:lpstr>
      <vt:lpstr>Separation Logic Derivations Using the Generic Matching logic Proof System</vt:lpstr>
      <vt:lpstr>Expressiveness</vt:lpstr>
      <vt:lpstr>Reachability Logic (Semantics of K) [LICS’13, RTA’14, RTA’15,OOPLSA’16]</vt:lpstr>
      <vt:lpstr>Expressiveness of Reachability Rules</vt:lpstr>
      <vt:lpstr>Reachability Logic</vt:lpstr>
      <vt:lpstr>Proof System for Reachability</vt:lpstr>
      <vt:lpstr>Traditional Verification vs. Our Approach</vt:lpstr>
      <vt:lpstr>Traditional Verification vs. Our Approach</vt:lpstr>
      <vt:lpstr>Whiteboard example: SUM</vt:lpstr>
      <vt:lpstr>Whiteboard example: SUM</vt:lpstr>
      <vt:lpstr>K = (Best Effort) Implementation of RL</vt:lpstr>
      <vt:lpstr>OK Performance</vt:lpstr>
      <vt:lpstr>Ongoing K Infrastructure Projects</vt:lpstr>
      <vt:lpstr>1. Fast LLVM (and IELE) Backend for K</vt:lpstr>
      <vt:lpstr>2. Semantics-Based Compilation</vt:lpstr>
      <vt:lpstr>Semantics-Based Compilation (SBC)</vt:lpstr>
      <vt:lpstr>PowerPoint Presentation</vt:lpstr>
      <vt:lpstr>3. Proof Object Generation</vt:lpstr>
      <vt:lpstr>Conclusion: Not a dream anymore!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 Framework</dc:title>
  <dc:creator>Grigore Rosu</dc:creator>
  <cp:lastModifiedBy>Grigore Rosu</cp:lastModifiedBy>
  <cp:revision>1350</cp:revision>
  <dcterms:created xsi:type="dcterms:W3CDTF">2006-08-16T00:00:00Z</dcterms:created>
  <dcterms:modified xsi:type="dcterms:W3CDTF">2018-07-07T08:35:33Z</dcterms:modified>
  <cp:contentStatus/>
</cp:coreProperties>
</file>